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14"/>
  </p:notesMasterIdLst>
  <p:sldIdLst>
    <p:sldId id="265" r:id="rId2"/>
    <p:sldId id="266" r:id="rId3"/>
    <p:sldId id="267" r:id="rId4"/>
    <p:sldId id="268" r:id="rId5"/>
    <p:sldId id="269" r:id="rId6"/>
    <p:sldId id="270" r:id="rId7"/>
    <p:sldId id="271" r:id="rId8"/>
    <p:sldId id="272" r:id="rId9"/>
    <p:sldId id="273" r:id="rId10"/>
    <p:sldId id="274" r:id="rId11"/>
    <p:sldId id="275" r:id="rId12"/>
    <p:sldId id="276" r:id="rId13"/>
  </p:sldIdLst>
  <p:sldSz cx="7559675" cy="1069181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文行 大柳" initials="文行" lastIdx="1" clrIdx="0">
    <p:extLst>
      <p:ext uri="{19B8F6BF-5375-455C-9EA6-DF929625EA0E}">
        <p15:presenceInfo xmlns:p15="http://schemas.microsoft.com/office/powerpoint/2012/main" userId="c583183c95005d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511"/>
    <a:srgbClr val="F1B817"/>
    <a:srgbClr val="C67B42"/>
    <a:srgbClr val="94F711"/>
    <a:srgbClr val="ED13CE"/>
    <a:srgbClr val="FF99CC"/>
    <a:srgbClr val="1EEAA6"/>
    <a:srgbClr val="F2B316"/>
    <a:srgbClr val="CCFF3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89" autoAdjust="0"/>
    <p:restoredTop sz="95000" autoAdjust="0"/>
  </p:normalViewPr>
  <p:slideViewPr>
    <p:cSldViewPr snapToGrid="0">
      <p:cViewPr>
        <p:scale>
          <a:sx n="91" d="100"/>
          <a:sy n="91" d="100"/>
        </p:scale>
        <p:origin x="114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8F1E4944-04E0-457C-96F2-6853EF71D21D}" type="datetimeFigureOut">
              <a:rPr kumimoji="1" lang="ja-JP" altLang="en-US" smtClean="0"/>
              <a:t>2024/4/3</a:t>
            </a:fld>
            <a:endParaRPr kumimoji="1" lang="ja-JP" altLang="en-US"/>
          </a:p>
        </p:txBody>
      </p:sp>
      <p:sp>
        <p:nvSpPr>
          <p:cNvPr id="4" name="スライド イメージ プレースホルダー 3"/>
          <p:cNvSpPr>
            <a:spLocks noGrp="1" noRot="1" noChangeAspect="1"/>
          </p:cNvSpPr>
          <p:nvPr>
            <p:ph type="sldImg" idx="2"/>
          </p:nvPr>
        </p:nvSpPr>
        <p:spPr>
          <a:xfrm>
            <a:off x="2217738" y="1243013"/>
            <a:ext cx="23717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E21EBF47-782F-43E2-AA2A-E839551EE0FE}" type="slidenum">
              <a:rPr kumimoji="1" lang="ja-JP" altLang="en-US" smtClean="0"/>
              <a:t>‹#›</a:t>
            </a:fld>
            <a:endParaRPr kumimoji="1" lang="ja-JP" altLang="en-US"/>
          </a:p>
        </p:txBody>
      </p:sp>
    </p:spTree>
    <p:extLst>
      <p:ext uri="{BB962C8B-B14F-4D97-AF65-F5344CB8AC3E}">
        <p14:creationId xmlns:p14="http://schemas.microsoft.com/office/powerpoint/2010/main" val="31375792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21EBF47-782F-43E2-AA2A-E839551EE0FE}" type="slidenum">
              <a:rPr kumimoji="1" lang="ja-JP" altLang="en-US" smtClean="0"/>
              <a:t>1</a:t>
            </a:fld>
            <a:endParaRPr kumimoji="1" lang="ja-JP" altLang="en-US"/>
          </a:p>
        </p:txBody>
      </p:sp>
    </p:spTree>
    <p:extLst>
      <p:ext uri="{BB962C8B-B14F-4D97-AF65-F5344CB8AC3E}">
        <p14:creationId xmlns:p14="http://schemas.microsoft.com/office/powerpoint/2010/main" val="428629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21EBF47-782F-43E2-AA2A-E839551EE0FE}" type="slidenum">
              <a:rPr kumimoji="1" lang="ja-JP" altLang="en-US" smtClean="0"/>
              <a:t>11</a:t>
            </a:fld>
            <a:endParaRPr kumimoji="1" lang="ja-JP" altLang="en-US"/>
          </a:p>
        </p:txBody>
      </p:sp>
    </p:spTree>
    <p:extLst>
      <p:ext uri="{BB962C8B-B14F-4D97-AF65-F5344CB8AC3E}">
        <p14:creationId xmlns:p14="http://schemas.microsoft.com/office/powerpoint/2010/main" val="4066388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0193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4059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3034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853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99970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39748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8044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4039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928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5222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5695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764DE79-268F-4C1A-8933-263129D2AF90}" type="datetimeFigureOut">
              <a:rPr lang="en-US" smtClean="0"/>
              <a:t>4/3/2024</a:t>
            </a:fld>
            <a:endParaRPr lang="en-US" dirty="0"/>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4244405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5.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 Id="rId14" Type="http://schemas.openxmlformats.org/officeDocument/2006/relationships/image" Target="../media/image12.JPG"/></Relationships>
</file>

<file path=ppt/slides/_rels/slide10.xml.rels><?xml version="1.0" encoding="UTF-8" standalone="yes"?>
<Relationships xmlns="http://schemas.openxmlformats.org/package/2006/relationships"><Relationship Id="rId8" Type="http://schemas.openxmlformats.org/officeDocument/2006/relationships/image" Target="../media/image88.JPG"/><Relationship Id="rId13" Type="http://schemas.openxmlformats.org/officeDocument/2006/relationships/image" Target="../media/image93.JPG"/><Relationship Id="rId3" Type="http://schemas.openxmlformats.org/officeDocument/2006/relationships/image" Target="../media/image83.JPG"/><Relationship Id="rId7" Type="http://schemas.openxmlformats.org/officeDocument/2006/relationships/image" Target="../media/image87.JPG"/><Relationship Id="rId12" Type="http://schemas.openxmlformats.org/officeDocument/2006/relationships/image" Target="../media/image92.JP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6.JPG"/><Relationship Id="rId11" Type="http://schemas.openxmlformats.org/officeDocument/2006/relationships/image" Target="../media/image91.JPG"/><Relationship Id="rId5" Type="http://schemas.openxmlformats.org/officeDocument/2006/relationships/image" Target="../media/image85.JPG"/><Relationship Id="rId10" Type="http://schemas.openxmlformats.org/officeDocument/2006/relationships/image" Target="../media/image90.JPG"/><Relationship Id="rId4" Type="http://schemas.openxmlformats.org/officeDocument/2006/relationships/image" Target="../media/image84.JPG"/><Relationship Id="rId9" Type="http://schemas.openxmlformats.org/officeDocument/2006/relationships/image" Target="../media/image89.JPG"/><Relationship Id="rId14" Type="http://schemas.openxmlformats.org/officeDocument/2006/relationships/image" Target="../media/image94.JPG"/></Relationships>
</file>

<file path=ppt/slides/_rels/slide11.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12.xml.rels><?xml version="1.0" encoding="UTF-8" standalone="yes"?>
<Relationships xmlns="http://schemas.openxmlformats.org/package/2006/relationships"><Relationship Id="rId8" Type="http://schemas.openxmlformats.org/officeDocument/2006/relationships/image" Target="../media/image107.JPG"/><Relationship Id="rId13" Type="http://schemas.openxmlformats.org/officeDocument/2006/relationships/image" Target="../media/image112.JPG"/><Relationship Id="rId3" Type="http://schemas.openxmlformats.org/officeDocument/2006/relationships/image" Target="../media/image102.JPG"/><Relationship Id="rId7" Type="http://schemas.openxmlformats.org/officeDocument/2006/relationships/image" Target="../media/image106.JPG"/><Relationship Id="rId12" Type="http://schemas.openxmlformats.org/officeDocument/2006/relationships/image" Target="../media/image111.JP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05.JPG"/><Relationship Id="rId11" Type="http://schemas.openxmlformats.org/officeDocument/2006/relationships/image" Target="../media/image110.JPG"/><Relationship Id="rId5" Type="http://schemas.openxmlformats.org/officeDocument/2006/relationships/image" Target="../media/image104.JPG"/><Relationship Id="rId10" Type="http://schemas.openxmlformats.org/officeDocument/2006/relationships/image" Target="../media/image109.JPG"/><Relationship Id="rId4" Type="http://schemas.openxmlformats.org/officeDocument/2006/relationships/image" Target="../media/image103.JPG"/><Relationship Id="rId9" Type="http://schemas.openxmlformats.org/officeDocument/2006/relationships/image" Target="../media/image108.JPG"/><Relationship Id="rId14" Type="http://schemas.openxmlformats.org/officeDocument/2006/relationships/image" Target="../media/image113.JP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18" Type="http://schemas.openxmlformats.org/officeDocument/2006/relationships/image" Target="../media/image34.JP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33.JPG"/><Relationship Id="rId2" Type="http://schemas.openxmlformats.org/officeDocument/2006/relationships/image" Target="../media/image18.JPG"/><Relationship Id="rId16"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5" Type="http://schemas.openxmlformats.org/officeDocument/2006/relationships/image" Target="../media/image31.JPG"/><Relationship Id="rId10" Type="http://schemas.openxmlformats.org/officeDocument/2006/relationships/image" Target="../media/image26.JPG"/><Relationship Id="rId19" Type="http://schemas.openxmlformats.org/officeDocument/2006/relationships/image" Target="../media/image35.JPG"/><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image" Target="../media/image30.JPG"/></Relationships>
</file>

<file path=ppt/slides/_rels/slide4.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12" Type="http://schemas.openxmlformats.org/officeDocument/2006/relationships/image" Target="../media/image46.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11" Type="http://schemas.openxmlformats.org/officeDocument/2006/relationships/image" Target="../media/image45.JPG"/><Relationship Id="rId5" Type="http://schemas.openxmlformats.org/officeDocument/2006/relationships/image" Target="../media/image39.JPG"/><Relationship Id="rId10" Type="http://schemas.openxmlformats.org/officeDocument/2006/relationships/image" Target="../media/image44.JPG"/><Relationship Id="rId4" Type="http://schemas.openxmlformats.org/officeDocument/2006/relationships/image" Target="../media/image38.JPG"/><Relationship Id="rId9"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7.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JPG"/><Relationship Id="rId10" Type="http://schemas.openxmlformats.org/officeDocument/2006/relationships/image" Target="../media/image64.JPG"/><Relationship Id="rId4" Type="http://schemas.openxmlformats.org/officeDocument/2006/relationships/image" Target="../media/image58.JPG"/><Relationship Id="rId9" Type="http://schemas.openxmlformats.org/officeDocument/2006/relationships/image" Target="../media/image63.JPG"/></Relationships>
</file>

<file path=ppt/slides/_rels/slide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9.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JPG"/><Relationship Id="rId12" Type="http://schemas.openxmlformats.org/officeDocument/2006/relationships/image" Target="../media/image81.JP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75.JPG"/><Relationship Id="rId11" Type="http://schemas.openxmlformats.org/officeDocument/2006/relationships/image" Target="../media/image80.JPG"/><Relationship Id="rId5" Type="http://schemas.openxmlformats.org/officeDocument/2006/relationships/image" Target="../media/image74.JPG"/><Relationship Id="rId10" Type="http://schemas.openxmlformats.org/officeDocument/2006/relationships/image" Target="../media/image79.JPG"/><Relationship Id="rId4" Type="http://schemas.openxmlformats.org/officeDocument/2006/relationships/image" Target="../media/image73.JPG"/><Relationship Id="rId9" Type="http://schemas.openxmlformats.org/officeDocument/2006/relationships/image" Target="../media/image7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草, 屋外, 人, 公園 が含まれている画像&#10;&#10;自動的に生成された説明">
            <a:extLst>
              <a:ext uri="{FF2B5EF4-FFF2-40B4-BE49-F238E27FC236}">
                <a16:creationId xmlns:a16="http://schemas.microsoft.com/office/drawing/2014/main" id="{DEB25CFD-ADF7-E636-44D0-C62D760910D1}"/>
              </a:ext>
            </a:extLst>
          </p:cNvPr>
          <p:cNvPicPr>
            <a:picLocks noChangeAspect="1"/>
          </p:cNvPicPr>
          <p:nvPr/>
        </p:nvPicPr>
        <p:blipFill rotWithShape="1">
          <a:blip r:embed="rId3"/>
          <a:srcRect r="8014"/>
          <a:stretch/>
        </p:blipFill>
        <p:spPr>
          <a:xfrm>
            <a:off x="3513177" y="8830795"/>
            <a:ext cx="1636319" cy="1334466"/>
          </a:xfrm>
          <a:prstGeom prst="rect">
            <a:avLst/>
          </a:prstGeom>
        </p:spPr>
      </p:pic>
      <p:pic>
        <p:nvPicPr>
          <p:cNvPr id="27" name="図 26" descr="草の上で自転車に乗っている人たち&#10;&#10;自動的に生成された説明">
            <a:extLst>
              <a:ext uri="{FF2B5EF4-FFF2-40B4-BE49-F238E27FC236}">
                <a16:creationId xmlns:a16="http://schemas.microsoft.com/office/drawing/2014/main" id="{ACA8896B-C6FF-3372-04BE-71E8021E2054}"/>
              </a:ext>
            </a:extLst>
          </p:cNvPr>
          <p:cNvPicPr>
            <a:picLocks noChangeAspect="1"/>
          </p:cNvPicPr>
          <p:nvPr/>
        </p:nvPicPr>
        <p:blipFill rotWithShape="1">
          <a:blip r:embed="rId4"/>
          <a:srcRect t="1" b="16578"/>
          <a:stretch/>
        </p:blipFill>
        <p:spPr>
          <a:xfrm>
            <a:off x="1877576" y="7686445"/>
            <a:ext cx="1856094" cy="1161287"/>
          </a:xfrm>
          <a:prstGeom prst="rect">
            <a:avLst/>
          </a:prstGeom>
        </p:spPr>
      </p:pic>
      <p:sp>
        <p:nvSpPr>
          <p:cNvPr id="2" name="タイトル 1">
            <a:extLst>
              <a:ext uri="{FF2B5EF4-FFF2-40B4-BE49-F238E27FC236}">
                <a16:creationId xmlns:a16="http://schemas.microsoft.com/office/drawing/2014/main" id="{F90F67F0-6B35-4D38-BEB2-1171E8017BF7}"/>
              </a:ext>
            </a:extLst>
          </p:cNvPr>
          <p:cNvSpPr>
            <a:spLocks noGrp="1"/>
          </p:cNvSpPr>
          <p:nvPr>
            <p:ph type="title"/>
          </p:nvPr>
        </p:nvSpPr>
        <p:spPr>
          <a:xfrm>
            <a:off x="416955" y="347161"/>
            <a:ext cx="3782709" cy="968318"/>
          </a:xfrm>
        </p:spPr>
        <p:txBody>
          <a:bodyPr>
            <a:noAutofit/>
          </a:bodyPr>
          <a:lstStyle/>
          <a:p>
            <a:r>
              <a:rPr kumimoji="1" lang="ja-JP" altLang="en-US" sz="2400" dirty="0">
                <a:latin typeface="AR P新藝体H" panose="040B0900000000000000" pitchFamily="50" charset="-128"/>
                <a:ea typeface="AR P新藝体H" panose="040B0900000000000000" pitchFamily="50" charset="-128"/>
              </a:rPr>
              <a:t>青森ＳＣＤ・ＭＳＡ友の会</a:t>
            </a:r>
            <a:br>
              <a:rPr kumimoji="1" lang="en-US" altLang="ja-JP" sz="2400" dirty="0">
                <a:latin typeface="AR P新藝体H" panose="040B0900000000000000" pitchFamily="50" charset="-128"/>
                <a:ea typeface="AR P新藝体H" panose="040B0900000000000000" pitchFamily="50" charset="-128"/>
              </a:rPr>
            </a:br>
            <a:r>
              <a:rPr kumimoji="1" lang="ja-JP" altLang="en-US" sz="2400" dirty="0">
                <a:solidFill>
                  <a:srgbClr val="0070C0"/>
                </a:solidFill>
                <a:latin typeface="AR P新藝体H" panose="040B0900000000000000" pitchFamily="50" charset="-128"/>
                <a:ea typeface="AR P新藝体H" panose="040B0900000000000000" pitchFamily="50" charset="-128"/>
              </a:rPr>
              <a:t>出逢い ミニ通信 </a:t>
            </a:r>
            <a:r>
              <a:rPr kumimoji="1" lang="ja-JP" altLang="en-US" sz="2400" dirty="0">
                <a:latin typeface="AR P新藝体H" panose="040B0900000000000000" pitchFamily="50" charset="-128"/>
                <a:ea typeface="AR P新藝体H" panose="040B0900000000000000" pitchFamily="50" charset="-128"/>
              </a:rPr>
              <a:t>第１８号</a:t>
            </a:r>
          </a:p>
        </p:txBody>
      </p:sp>
      <p:sp>
        <p:nvSpPr>
          <p:cNvPr id="5" name="テキスト プレースホルダー 4">
            <a:extLst>
              <a:ext uri="{FF2B5EF4-FFF2-40B4-BE49-F238E27FC236}">
                <a16:creationId xmlns:a16="http://schemas.microsoft.com/office/drawing/2014/main" id="{3CA0146A-ADA7-4B16-98F3-27D5F0F39650}"/>
              </a:ext>
            </a:extLst>
          </p:cNvPr>
          <p:cNvSpPr>
            <a:spLocks noGrp="1"/>
          </p:cNvSpPr>
          <p:nvPr>
            <p:ph type="body" sz="quarter" idx="3"/>
          </p:nvPr>
        </p:nvSpPr>
        <p:spPr>
          <a:xfrm>
            <a:off x="4199663" y="355134"/>
            <a:ext cx="2943057" cy="1087824"/>
          </a:xfrm>
        </p:spPr>
        <p:style>
          <a:lnRef idx="2">
            <a:schemeClr val="dk1"/>
          </a:lnRef>
          <a:fillRef idx="1">
            <a:schemeClr val="lt1"/>
          </a:fillRef>
          <a:effectRef idx="0">
            <a:schemeClr val="dk1"/>
          </a:effectRef>
          <a:fontRef idx="minor">
            <a:schemeClr val="dk1"/>
          </a:fontRef>
        </p:style>
        <p:txBody>
          <a:bodyPr>
            <a:noAutofit/>
          </a:bodyPr>
          <a:lstStyle/>
          <a:p>
            <a:pPr>
              <a:lnSpc>
                <a:spcPct val="100000"/>
              </a:lnSpc>
              <a:spcBef>
                <a:spcPts val="0"/>
              </a:spcBef>
            </a:pPr>
            <a:endParaRPr kumimoji="1" lang="en-US" altLang="ja-JP" sz="1050" b="0" dirty="0"/>
          </a:p>
          <a:p>
            <a:pPr>
              <a:lnSpc>
                <a:spcPct val="100000"/>
              </a:lnSpc>
              <a:spcBef>
                <a:spcPts val="0"/>
              </a:spcBef>
            </a:pPr>
            <a:endParaRPr kumimoji="1" lang="en-US" altLang="ja-JP" sz="1050" b="0" dirty="0"/>
          </a:p>
          <a:p>
            <a:pPr>
              <a:lnSpc>
                <a:spcPct val="100000"/>
              </a:lnSpc>
              <a:spcBef>
                <a:spcPts val="0"/>
              </a:spcBef>
            </a:pPr>
            <a:endParaRPr lang="en-US" altLang="ja-JP" sz="1050" b="0" dirty="0"/>
          </a:p>
          <a:p>
            <a:pPr>
              <a:lnSpc>
                <a:spcPct val="100000"/>
              </a:lnSpc>
              <a:spcBef>
                <a:spcPts val="0"/>
              </a:spcBef>
            </a:pPr>
            <a:r>
              <a:rPr kumimoji="1" lang="ja-JP" altLang="en-US" sz="1050" b="0" dirty="0"/>
              <a:t>　　　　　令和６年３月３１日　発行</a:t>
            </a:r>
            <a:endParaRPr kumimoji="1" lang="en-US" altLang="ja-JP" sz="1050" b="0" dirty="0"/>
          </a:p>
          <a:p>
            <a:pPr>
              <a:lnSpc>
                <a:spcPct val="100000"/>
              </a:lnSpc>
              <a:spcBef>
                <a:spcPts val="0"/>
              </a:spcBef>
            </a:pPr>
            <a:r>
              <a:rPr kumimoji="1" lang="ja-JP" altLang="en-US" sz="1100" b="0" dirty="0"/>
              <a:t>編集発行　青森ＳＣＤ</a:t>
            </a:r>
            <a:r>
              <a:rPr kumimoji="1" lang="ja-JP" altLang="en-US" sz="1050" b="0" dirty="0"/>
              <a:t>・ＭＳＡ友の会</a:t>
            </a:r>
            <a:endParaRPr kumimoji="1" lang="en-US" altLang="ja-JP" sz="1050" b="0" dirty="0"/>
          </a:p>
          <a:p>
            <a:pPr>
              <a:lnSpc>
                <a:spcPct val="100000"/>
              </a:lnSpc>
              <a:spcBef>
                <a:spcPts val="0"/>
              </a:spcBef>
            </a:pPr>
            <a:r>
              <a:rPr kumimoji="1" lang="ja-JP" altLang="en-US" sz="1050" b="0" dirty="0"/>
              <a:t>　　　　　 青森市金沢５丁目１１－１１</a:t>
            </a:r>
            <a:endParaRPr kumimoji="1" lang="en-US" altLang="ja-JP" sz="1050" b="0" dirty="0"/>
          </a:p>
          <a:p>
            <a:pPr>
              <a:lnSpc>
                <a:spcPct val="100000"/>
              </a:lnSpc>
              <a:spcBef>
                <a:spcPts val="0"/>
              </a:spcBef>
            </a:pPr>
            <a:r>
              <a:rPr kumimoji="1" lang="ja-JP" altLang="en-US" sz="1050" b="0" dirty="0"/>
              <a:t>　　　   電話：</a:t>
            </a:r>
            <a:r>
              <a:rPr kumimoji="1" lang="ja-JP" altLang="en-US" sz="1000" b="0" dirty="0"/>
              <a:t>０１７－７２２－０２６８</a:t>
            </a:r>
            <a:endParaRPr kumimoji="1" lang="en-US" altLang="ja-JP" sz="1000" b="0" dirty="0"/>
          </a:p>
          <a:p>
            <a:pPr>
              <a:lnSpc>
                <a:spcPct val="100000"/>
              </a:lnSpc>
              <a:spcBef>
                <a:spcPts val="0"/>
              </a:spcBef>
            </a:pPr>
            <a:r>
              <a:rPr lang="ja-JP" altLang="en-US" sz="1050" b="0" dirty="0"/>
              <a:t>　　    </a:t>
            </a:r>
            <a:r>
              <a:rPr lang="en-US" altLang="ja-JP" sz="1200" b="0" dirty="0"/>
              <a:t>E-mail </a:t>
            </a:r>
            <a:r>
              <a:rPr lang="ja-JP" altLang="en-US" sz="1200" b="0" dirty="0"/>
              <a:t>：</a:t>
            </a:r>
            <a:r>
              <a:rPr lang="en-US" altLang="ja-JP" sz="1200" b="0" dirty="0"/>
              <a:t> Aomori-scd@outlook.jp</a:t>
            </a:r>
          </a:p>
          <a:p>
            <a:pPr>
              <a:lnSpc>
                <a:spcPct val="100000"/>
              </a:lnSpc>
              <a:spcBef>
                <a:spcPts val="0"/>
              </a:spcBef>
            </a:pPr>
            <a:r>
              <a:rPr lang="ja-JP" altLang="en-US" sz="1200" b="0" dirty="0"/>
              <a:t>ホームページ：</a:t>
            </a:r>
            <a:r>
              <a:rPr lang="en-US" altLang="ja-JP" sz="1200" b="0" dirty="0"/>
              <a:t>www.aomori-scd-msa.com</a:t>
            </a:r>
          </a:p>
        </p:txBody>
      </p:sp>
      <p:sp>
        <p:nvSpPr>
          <p:cNvPr id="18" name="四角形: 角を丸くする 17">
            <a:extLst>
              <a:ext uri="{FF2B5EF4-FFF2-40B4-BE49-F238E27FC236}">
                <a16:creationId xmlns:a16="http://schemas.microsoft.com/office/drawing/2014/main" id="{576B00C4-6A67-4A4C-9BBA-956514DDCB2B}"/>
              </a:ext>
            </a:extLst>
          </p:cNvPr>
          <p:cNvSpPr/>
          <p:nvPr/>
        </p:nvSpPr>
        <p:spPr>
          <a:xfrm>
            <a:off x="464085" y="1544274"/>
            <a:ext cx="3434400" cy="374400"/>
          </a:xfrm>
          <a:prstGeom prst="roundRect">
            <a:avLst/>
          </a:prstGeom>
          <a:solidFill>
            <a:srgbClr val="B7BB27"/>
          </a:solidFill>
          <a:ln w="28575">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b="1" dirty="0">
                <a:solidFill>
                  <a:schemeClr val="bg1"/>
                </a:solidFill>
                <a:latin typeface="AR P丸ゴシック体M" panose="020B0600010101010101" pitchFamily="50" charset="-128"/>
                <a:ea typeface="AR P丸ゴシック体M" panose="020B0600010101010101" pitchFamily="50" charset="-128"/>
              </a:rPr>
              <a:t>2023</a:t>
            </a:r>
            <a:r>
              <a:rPr kumimoji="1" lang="ja-JP" altLang="en-US" b="1" dirty="0">
                <a:solidFill>
                  <a:schemeClr val="bg1"/>
                </a:solidFill>
                <a:latin typeface="AR P丸ゴシック体M" panose="020B0600010101010101" pitchFamily="50" charset="-128"/>
                <a:ea typeface="AR P丸ゴシック体M" panose="020B0600010101010101" pitchFamily="50" charset="-128"/>
              </a:rPr>
              <a:t>年度の活動を振り返り</a:t>
            </a:r>
            <a:endParaRPr kumimoji="1" lang="en-US" altLang="ja-JP" b="1" dirty="0">
              <a:solidFill>
                <a:schemeClr val="bg1"/>
              </a:solidFill>
              <a:latin typeface="AR P丸ゴシック体M" panose="020B0600010101010101" pitchFamily="50" charset="-128"/>
              <a:ea typeface="AR P丸ゴシック体M" panose="020B0600010101010101" pitchFamily="50" charset="-128"/>
            </a:endParaRPr>
          </a:p>
        </p:txBody>
      </p:sp>
      <p:sp>
        <p:nvSpPr>
          <p:cNvPr id="8" name="テキスト ボックス 7">
            <a:extLst>
              <a:ext uri="{FF2B5EF4-FFF2-40B4-BE49-F238E27FC236}">
                <a16:creationId xmlns:a16="http://schemas.microsoft.com/office/drawing/2014/main" id="{8A75BBB9-3D32-4B88-8088-0A1DDF8785B1}"/>
              </a:ext>
            </a:extLst>
          </p:cNvPr>
          <p:cNvSpPr txBox="1"/>
          <p:nvPr/>
        </p:nvSpPr>
        <p:spPr>
          <a:xfrm>
            <a:off x="255818" y="2000962"/>
            <a:ext cx="3932536" cy="6124754"/>
          </a:xfrm>
          <a:prstGeom prst="rect">
            <a:avLst/>
          </a:prstGeom>
          <a:noFill/>
        </p:spPr>
        <p:txBody>
          <a:bodyPr wrap="square" rtlCol="0">
            <a:spAutoFit/>
          </a:bodyPr>
          <a:lstStyle/>
          <a:p>
            <a:r>
              <a:rPr kumimoji="1" lang="ja-JP" altLang="en-US" sz="1400" dirty="0"/>
              <a:t>　２０２３年の交流会も</a:t>
            </a:r>
            <a:r>
              <a:rPr kumimoji="1" lang="en-US" altLang="ja-JP" sz="1400" dirty="0"/>
              <a:t>12</a:t>
            </a:r>
            <a:r>
              <a:rPr kumimoji="1" lang="ja-JP" altLang="en-US" sz="1400" dirty="0"/>
              <a:t>月</a:t>
            </a:r>
            <a:r>
              <a:rPr kumimoji="1" lang="en-US" altLang="ja-JP" sz="1400" dirty="0"/>
              <a:t>10</a:t>
            </a:r>
            <a:r>
              <a:rPr kumimoji="1" lang="ja-JP" altLang="en-US" sz="1400" dirty="0"/>
              <a:t>日（日）西北五地域で全日程を終了</a:t>
            </a:r>
            <a:r>
              <a:rPr kumimoji="1" lang="en-US" altLang="ja-JP" sz="1400" dirty="0"/>
              <a:t>｡  </a:t>
            </a:r>
            <a:r>
              <a:rPr kumimoji="1" lang="ja-JP" altLang="en-US" sz="1400" dirty="0"/>
              <a:t>各地域とも事故もなく無事終了終えることが出来ました。</a:t>
            </a:r>
            <a:endParaRPr kumimoji="1" lang="en-US" altLang="ja-JP" sz="1400" dirty="0"/>
          </a:p>
          <a:p>
            <a:r>
              <a:rPr kumimoji="1" lang="ja-JP" altLang="en-US" sz="1400" dirty="0"/>
              <a:t>　昨年一番の行事は</a:t>
            </a:r>
            <a:r>
              <a:rPr kumimoji="1" lang="en-US" altLang="ja-JP" sz="1400" dirty="0"/>
              <a:t>､</a:t>
            </a:r>
            <a:r>
              <a:rPr kumimoji="1" lang="ja-JP" altLang="en-US" sz="1400" dirty="0"/>
              <a:t>県内の患者･家族を対象とした 「患者･家族のための研修会」 を県民福祉プラザで開催。  会場７０名</a:t>
            </a:r>
            <a:r>
              <a:rPr kumimoji="1" lang="en-US" altLang="ja-JP" sz="1400" dirty="0"/>
              <a:t>､</a:t>
            </a:r>
            <a:r>
              <a:rPr kumimoji="1" lang="ja-JP" altLang="en-US" sz="1400" dirty="0"/>
              <a:t>オンラインで３０名が参加して行ないました。</a:t>
            </a:r>
            <a:r>
              <a:rPr kumimoji="1" lang="ja-JP" altLang="en-US" sz="1200" dirty="0"/>
              <a:t>（合計１００名）</a:t>
            </a:r>
            <a:endParaRPr kumimoji="1" lang="en-US" altLang="ja-JP" sz="1200" dirty="0"/>
          </a:p>
          <a:p>
            <a:r>
              <a:rPr kumimoji="1" lang="ja-JP" altLang="en-US" sz="1400" dirty="0"/>
              <a:t>　学習会関係では、県立保健大学川口教授の理学療法「川口学級リハビリ教室」は４地域で、こども発達支援センター虹の澁屋先生の「言語聴覚療法リハビリ学習会」を八戸・上十三地域で、青森地域は、ほ～むおんナースステーションの平井・青山先生の「言語リハビリ学習会」を開催しました。また、生活向上のための相談会を４地域で開催することが出来ました。</a:t>
            </a:r>
            <a:endParaRPr kumimoji="1" lang="en-US" altLang="ja-JP" sz="1400" dirty="0"/>
          </a:p>
          <a:p>
            <a:r>
              <a:rPr kumimoji="1" lang="ja-JP" altLang="en-US" sz="1400" dirty="0"/>
              <a:t>　野外活動では、青森・弘前・西北五地域合同の日帰り小旅行はお天気にも恵まれ、青森県立保健大学の大学院生４名、難病連２名のご協力で事故もなく開催できました。サクランボ狩り、ジャージー牧場のソフトクリーム、つがる地球村温泉入浴、柏イオンモールでの昼食懇談と楽しい思い出の</a:t>
            </a:r>
            <a:r>
              <a:rPr kumimoji="1" lang="en-US" altLang="ja-JP" sz="1400" dirty="0"/>
              <a:t>1</a:t>
            </a:r>
            <a:r>
              <a:rPr kumimoji="1" lang="ja-JP" altLang="en-US" sz="1400" dirty="0"/>
              <a:t>日になりました。（写真掲載）</a:t>
            </a:r>
            <a:endParaRPr kumimoji="1" lang="en-US" altLang="ja-JP" sz="1400" dirty="0"/>
          </a:p>
          <a:p>
            <a:r>
              <a:rPr kumimoji="1" lang="ja-JP" altLang="en-US" sz="1400" dirty="0"/>
              <a:t>　今年は暖冬を予想して、冬期の運動不足解消のため、青森地域と弘前地域で、川口学級リハビリ教室を令和６年２月１８日（青森地域）と３月１６日（弘前地域）で開催をします。</a:t>
            </a:r>
            <a:endParaRPr kumimoji="1" lang="en-US" altLang="ja-JP" sz="1400" dirty="0"/>
          </a:p>
          <a:p>
            <a:r>
              <a:rPr kumimoji="1" lang="ja-JP" altLang="en-US" sz="1400" dirty="0"/>
              <a:t>　</a:t>
            </a:r>
            <a:endParaRPr kumimoji="1" lang="en-US" altLang="ja-JP" sz="1400" dirty="0"/>
          </a:p>
        </p:txBody>
      </p:sp>
      <p:pic>
        <p:nvPicPr>
          <p:cNvPr id="22" name="図 21" descr="リンゴの木&#10;&#10;自動的に生成された説明">
            <a:extLst>
              <a:ext uri="{FF2B5EF4-FFF2-40B4-BE49-F238E27FC236}">
                <a16:creationId xmlns:a16="http://schemas.microsoft.com/office/drawing/2014/main" id="{777341DF-88F6-A1B0-AC1A-387008CC34CC}"/>
              </a:ext>
            </a:extLst>
          </p:cNvPr>
          <p:cNvPicPr>
            <a:picLocks noChangeAspect="1"/>
          </p:cNvPicPr>
          <p:nvPr/>
        </p:nvPicPr>
        <p:blipFill>
          <a:blip r:embed="rId5"/>
          <a:stretch>
            <a:fillRect/>
          </a:stretch>
        </p:blipFill>
        <p:spPr>
          <a:xfrm>
            <a:off x="4258352" y="1515840"/>
            <a:ext cx="2943056" cy="2207292"/>
          </a:xfrm>
          <a:prstGeom prst="rect">
            <a:avLst/>
          </a:prstGeom>
        </p:spPr>
      </p:pic>
      <p:pic>
        <p:nvPicPr>
          <p:cNvPr id="30" name="図 29" descr="森の中にあるフルーツ&#10;&#10;中程度の精度で自動的に生成された説明">
            <a:extLst>
              <a:ext uri="{FF2B5EF4-FFF2-40B4-BE49-F238E27FC236}">
                <a16:creationId xmlns:a16="http://schemas.microsoft.com/office/drawing/2014/main" id="{B74350DA-BD0A-691E-954D-40C44B8A2861}"/>
              </a:ext>
            </a:extLst>
          </p:cNvPr>
          <p:cNvPicPr>
            <a:picLocks noChangeAspect="1"/>
          </p:cNvPicPr>
          <p:nvPr/>
        </p:nvPicPr>
        <p:blipFill rotWithShape="1">
          <a:blip r:embed="rId6"/>
          <a:srcRect t="5343" b="4321"/>
          <a:stretch/>
        </p:blipFill>
        <p:spPr>
          <a:xfrm>
            <a:off x="4263363" y="3623266"/>
            <a:ext cx="2943057" cy="1993974"/>
          </a:xfrm>
          <a:prstGeom prst="rect">
            <a:avLst/>
          </a:prstGeom>
        </p:spPr>
      </p:pic>
      <p:pic>
        <p:nvPicPr>
          <p:cNvPr id="4" name="図 3" descr="人, 屋外, 草, 男 が含まれている画像&#10;&#10;自動的に生成された説明">
            <a:extLst>
              <a:ext uri="{FF2B5EF4-FFF2-40B4-BE49-F238E27FC236}">
                <a16:creationId xmlns:a16="http://schemas.microsoft.com/office/drawing/2014/main" id="{E2CC817F-B41A-55DB-8EBF-7E9EE9245833}"/>
              </a:ext>
            </a:extLst>
          </p:cNvPr>
          <p:cNvPicPr>
            <a:picLocks noChangeAspect="1"/>
          </p:cNvPicPr>
          <p:nvPr/>
        </p:nvPicPr>
        <p:blipFill>
          <a:blip r:embed="rId7"/>
          <a:stretch>
            <a:fillRect/>
          </a:stretch>
        </p:blipFill>
        <p:spPr>
          <a:xfrm>
            <a:off x="5639130" y="7931092"/>
            <a:ext cx="1568273" cy="1176470"/>
          </a:xfrm>
          <a:prstGeom prst="rect">
            <a:avLst/>
          </a:prstGeom>
        </p:spPr>
      </p:pic>
      <p:pic>
        <p:nvPicPr>
          <p:cNvPr id="7" name="図 6" descr="自転車の荷台に乗っている人たち&#10;&#10;低い精度で自動的に生成された説明">
            <a:extLst>
              <a:ext uri="{FF2B5EF4-FFF2-40B4-BE49-F238E27FC236}">
                <a16:creationId xmlns:a16="http://schemas.microsoft.com/office/drawing/2014/main" id="{9580AD83-9158-0B92-4BA4-EACC75DE8F01}"/>
              </a:ext>
            </a:extLst>
          </p:cNvPr>
          <p:cNvPicPr>
            <a:picLocks noChangeAspect="1"/>
          </p:cNvPicPr>
          <p:nvPr/>
        </p:nvPicPr>
        <p:blipFill rotWithShape="1">
          <a:blip r:embed="rId8"/>
          <a:srcRect t="9162"/>
          <a:stretch/>
        </p:blipFill>
        <p:spPr>
          <a:xfrm>
            <a:off x="4965050" y="9078076"/>
            <a:ext cx="1600066" cy="1090345"/>
          </a:xfrm>
          <a:prstGeom prst="rect">
            <a:avLst/>
          </a:prstGeom>
        </p:spPr>
      </p:pic>
      <p:pic>
        <p:nvPicPr>
          <p:cNvPr id="14" name="図 13" descr="公園にいる人たち&#10;&#10;中程度の精度で自動的に生成された説明">
            <a:extLst>
              <a:ext uri="{FF2B5EF4-FFF2-40B4-BE49-F238E27FC236}">
                <a16:creationId xmlns:a16="http://schemas.microsoft.com/office/drawing/2014/main" id="{9A3EBA3C-6F7C-36AE-1177-5B0FBF4D818A}"/>
              </a:ext>
            </a:extLst>
          </p:cNvPr>
          <p:cNvPicPr>
            <a:picLocks noChangeAspect="1"/>
          </p:cNvPicPr>
          <p:nvPr/>
        </p:nvPicPr>
        <p:blipFill>
          <a:blip r:embed="rId9"/>
          <a:stretch>
            <a:fillRect/>
          </a:stretch>
        </p:blipFill>
        <p:spPr>
          <a:xfrm>
            <a:off x="334938" y="7676793"/>
            <a:ext cx="1548383" cy="1161287"/>
          </a:xfrm>
          <a:prstGeom prst="rect">
            <a:avLst/>
          </a:prstGeom>
        </p:spPr>
      </p:pic>
      <p:pic>
        <p:nvPicPr>
          <p:cNvPr id="21" name="図 20" descr="草, 屋外, 座る, 公園 が含まれている画像&#10;&#10;自動的に生成された説明">
            <a:extLst>
              <a:ext uri="{FF2B5EF4-FFF2-40B4-BE49-F238E27FC236}">
                <a16:creationId xmlns:a16="http://schemas.microsoft.com/office/drawing/2014/main" id="{83DA1888-654B-C05E-7CE7-4AF7CFE66469}"/>
              </a:ext>
            </a:extLst>
          </p:cNvPr>
          <p:cNvPicPr>
            <a:picLocks noChangeAspect="1"/>
          </p:cNvPicPr>
          <p:nvPr/>
        </p:nvPicPr>
        <p:blipFill rotWithShape="1">
          <a:blip r:embed="rId10"/>
          <a:srcRect r="18254"/>
          <a:stretch/>
        </p:blipFill>
        <p:spPr>
          <a:xfrm>
            <a:off x="2224091" y="8830106"/>
            <a:ext cx="1444044" cy="1324881"/>
          </a:xfrm>
          <a:prstGeom prst="rect">
            <a:avLst/>
          </a:prstGeom>
        </p:spPr>
      </p:pic>
      <p:pic>
        <p:nvPicPr>
          <p:cNvPr id="24" name="図 23" descr="泥道にバイクを乗っている人たち&#10;&#10;自動的に生成された説明">
            <a:extLst>
              <a:ext uri="{FF2B5EF4-FFF2-40B4-BE49-F238E27FC236}">
                <a16:creationId xmlns:a16="http://schemas.microsoft.com/office/drawing/2014/main" id="{C5A7C8C6-A855-322D-0B87-C0A2ABD77160}"/>
              </a:ext>
            </a:extLst>
          </p:cNvPr>
          <p:cNvPicPr>
            <a:picLocks noChangeAspect="1"/>
          </p:cNvPicPr>
          <p:nvPr/>
        </p:nvPicPr>
        <p:blipFill rotWithShape="1">
          <a:blip r:embed="rId11"/>
          <a:srcRect l="6430" t="12283" r="10408" b="10447"/>
          <a:stretch/>
        </p:blipFill>
        <p:spPr>
          <a:xfrm>
            <a:off x="333280" y="8825165"/>
            <a:ext cx="1895245" cy="1320736"/>
          </a:xfrm>
          <a:prstGeom prst="rect">
            <a:avLst/>
          </a:prstGeom>
        </p:spPr>
      </p:pic>
      <p:pic>
        <p:nvPicPr>
          <p:cNvPr id="29" name="図 28" descr="レストランのテーブルに座っている人たち&#10;&#10;中程度の精度で自動的に生成された説明">
            <a:extLst>
              <a:ext uri="{FF2B5EF4-FFF2-40B4-BE49-F238E27FC236}">
                <a16:creationId xmlns:a16="http://schemas.microsoft.com/office/drawing/2014/main" id="{77180159-F445-40FA-82F5-14C7E2029E88}"/>
              </a:ext>
            </a:extLst>
          </p:cNvPr>
          <p:cNvPicPr>
            <a:picLocks noChangeAspect="1"/>
          </p:cNvPicPr>
          <p:nvPr/>
        </p:nvPicPr>
        <p:blipFill rotWithShape="1">
          <a:blip r:embed="rId12"/>
          <a:srcRect b="4376"/>
          <a:stretch/>
        </p:blipFill>
        <p:spPr>
          <a:xfrm>
            <a:off x="3696258" y="7666135"/>
            <a:ext cx="1957035" cy="1403556"/>
          </a:xfrm>
          <a:prstGeom prst="rect">
            <a:avLst/>
          </a:prstGeom>
        </p:spPr>
      </p:pic>
      <p:pic>
        <p:nvPicPr>
          <p:cNvPr id="32" name="図 31" descr="人, 屋内, グループ, 民衆 が含まれている画像&#10;&#10;自動的に生成された説明">
            <a:extLst>
              <a:ext uri="{FF2B5EF4-FFF2-40B4-BE49-F238E27FC236}">
                <a16:creationId xmlns:a16="http://schemas.microsoft.com/office/drawing/2014/main" id="{517EDC3E-D820-599B-E676-5158415E0E95}"/>
              </a:ext>
            </a:extLst>
          </p:cNvPr>
          <p:cNvPicPr>
            <a:picLocks noChangeAspect="1"/>
          </p:cNvPicPr>
          <p:nvPr/>
        </p:nvPicPr>
        <p:blipFill rotWithShape="1">
          <a:blip r:embed="rId13"/>
          <a:srcRect l="-290" t="4319" r="290" b="9008"/>
          <a:stretch/>
        </p:blipFill>
        <p:spPr>
          <a:xfrm>
            <a:off x="4258352" y="5603805"/>
            <a:ext cx="2943056" cy="1913105"/>
          </a:xfrm>
          <a:prstGeom prst="rect">
            <a:avLst/>
          </a:prstGeom>
        </p:spPr>
      </p:pic>
      <p:pic>
        <p:nvPicPr>
          <p:cNvPr id="34" name="図 33" descr="テーブルの上に並んだ自転車と人々&#10;&#10;中程度の精度で自動的に生成された説明">
            <a:extLst>
              <a:ext uri="{FF2B5EF4-FFF2-40B4-BE49-F238E27FC236}">
                <a16:creationId xmlns:a16="http://schemas.microsoft.com/office/drawing/2014/main" id="{F3AEE392-E0C8-C8E5-805A-997AB5C4DAC5}"/>
              </a:ext>
            </a:extLst>
          </p:cNvPr>
          <p:cNvPicPr>
            <a:picLocks noChangeAspect="1"/>
          </p:cNvPicPr>
          <p:nvPr/>
        </p:nvPicPr>
        <p:blipFill rotWithShape="1">
          <a:blip r:embed="rId14"/>
          <a:srcRect t="15128" b="13019"/>
          <a:stretch/>
        </p:blipFill>
        <p:spPr>
          <a:xfrm>
            <a:off x="5611311" y="7159290"/>
            <a:ext cx="1586641" cy="855035"/>
          </a:xfrm>
          <a:prstGeom prst="rect">
            <a:avLst/>
          </a:prstGeom>
        </p:spPr>
      </p:pic>
      <p:pic>
        <p:nvPicPr>
          <p:cNvPr id="36" name="図 35" descr="人, 荷物, 座る, グループ が含まれている画像&#10;&#10;自動的に生成された説明">
            <a:extLst>
              <a:ext uri="{FF2B5EF4-FFF2-40B4-BE49-F238E27FC236}">
                <a16:creationId xmlns:a16="http://schemas.microsoft.com/office/drawing/2014/main" id="{23AB70CD-9CE2-8BCB-9FA6-E3D22998808E}"/>
              </a:ext>
            </a:extLst>
          </p:cNvPr>
          <p:cNvPicPr>
            <a:picLocks noChangeAspect="1"/>
          </p:cNvPicPr>
          <p:nvPr/>
        </p:nvPicPr>
        <p:blipFill rotWithShape="1">
          <a:blip r:embed="rId15"/>
          <a:srcRect t="16048"/>
          <a:stretch/>
        </p:blipFill>
        <p:spPr>
          <a:xfrm>
            <a:off x="4276147" y="7165960"/>
            <a:ext cx="1357971" cy="855035"/>
          </a:xfrm>
          <a:prstGeom prst="rect">
            <a:avLst/>
          </a:prstGeom>
        </p:spPr>
      </p:pic>
      <p:sp>
        <p:nvSpPr>
          <p:cNvPr id="3" name="テキスト ボックス 2">
            <a:extLst>
              <a:ext uri="{FF2B5EF4-FFF2-40B4-BE49-F238E27FC236}">
                <a16:creationId xmlns:a16="http://schemas.microsoft.com/office/drawing/2014/main" id="{B8E6F961-6F5A-AC1F-C1E2-5A0BE7FCE398}"/>
              </a:ext>
            </a:extLst>
          </p:cNvPr>
          <p:cNvSpPr txBox="1"/>
          <p:nvPr/>
        </p:nvSpPr>
        <p:spPr>
          <a:xfrm>
            <a:off x="3475674" y="10155064"/>
            <a:ext cx="461665" cy="355134"/>
          </a:xfrm>
          <a:prstGeom prst="rect">
            <a:avLst/>
          </a:prstGeom>
          <a:noFill/>
        </p:spPr>
        <p:txBody>
          <a:bodyPr vert="eaVert" wrap="square" rtlCol="0">
            <a:spAutoFit/>
          </a:bodyPr>
          <a:lstStyle/>
          <a:p>
            <a:r>
              <a:rPr kumimoji="1" lang="ja-JP" altLang="en-US" b="1" dirty="0"/>
              <a:t>１</a:t>
            </a:r>
          </a:p>
        </p:txBody>
      </p:sp>
      <p:pic>
        <p:nvPicPr>
          <p:cNvPr id="38" name="図 37" descr="草の上でバイクにまたがっている人たち&#10;&#10;中程度の精度で自動的に生成された説明">
            <a:extLst>
              <a:ext uri="{FF2B5EF4-FFF2-40B4-BE49-F238E27FC236}">
                <a16:creationId xmlns:a16="http://schemas.microsoft.com/office/drawing/2014/main" id="{FBEAFC58-0909-66EC-730C-6A71946ADC00}"/>
              </a:ext>
            </a:extLst>
          </p:cNvPr>
          <p:cNvPicPr>
            <a:picLocks noChangeAspect="1"/>
          </p:cNvPicPr>
          <p:nvPr/>
        </p:nvPicPr>
        <p:blipFill rotWithShape="1">
          <a:blip r:embed="rId16"/>
          <a:srcRect l="22751" t="8034" r="13239" b="6976"/>
          <a:stretch/>
        </p:blipFill>
        <p:spPr>
          <a:xfrm>
            <a:off x="1515130" y="8786151"/>
            <a:ext cx="1289715" cy="1284334"/>
          </a:xfrm>
          <a:prstGeom prst="rect">
            <a:avLst/>
          </a:prstGeom>
          <a:effectLst>
            <a:softEdge rad="127000"/>
          </a:effectLst>
        </p:spPr>
      </p:pic>
      <p:pic>
        <p:nvPicPr>
          <p:cNvPr id="9" name="図 8" descr="人, 建物, 屋外, 座る が含まれている画像&#10;&#10;自動的に生成された説明">
            <a:extLst>
              <a:ext uri="{FF2B5EF4-FFF2-40B4-BE49-F238E27FC236}">
                <a16:creationId xmlns:a16="http://schemas.microsoft.com/office/drawing/2014/main" id="{E0A5A17E-F538-52C5-BCE8-A3C563E52A18}"/>
              </a:ext>
            </a:extLst>
          </p:cNvPr>
          <p:cNvPicPr>
            <a:picLocks noChangeAspect="1"/>
          </p:cNvPicPr>
          <p:nvPr/>
        </p:nvPicPr>
        <p:blipFill rotWithShape="1">
          <a:blip r:embed="rId17"/>
          <a:srcRect l="26161" r="10503"/>
          <a:stretch/>
        </p:blipFill>
        <p:spPr>
          <a:xfrm>
            <a:off x="6356485" y="9072395"/>
            <a:ext cx="850918" cy="1093921"/>
          </a:xfrm>
          <a:prstGeom prst="rect">
            <a:avLst/>
          </a:prstGeom>
        </p:spPr>
      </p:pic>
      <p:sp>
        <p:nvSpPr>
          <p:cNvPr id="6" name="正方形/長方形 5">
            <a:extLst>
              <a:ext uri="{FF2B5EF4-FFF2-40B4-BE49-F238E27FC236}">
                <a16:creationId xmlns:a16="http://schemas.microsoft.com/office/drawing/2014/main" id="{4B65E278-6A6A-98CB-4A09-28A4F8715F08}"/>
              </a:ext>
            </a:extLst>
          </p:cNvPr>
          <p:cNvSpPr/>
          <p:nvPr/>
        </p:nvSpPr>
        <p:spPr>
          <a:xfrm>
            <a:off x="4633846" y="5392177"/>
            <a:ext cx="2074689" cy="1997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latin typeface="AR P丸ゴシック体M" panose="020B0600010101010101" pitchFamily="50" charset="-128"/>
                <a:ea typeface="AR P丸ゴシック体M" panose="020B0600010101010101" pitchFamily="50" charset="-128"/>
              </a:rPr>
              <a:t>色づく「ふじ」収穫を待つ</a:t>
            </a:r>
          </a:p>
        </p:txBody>
      </p:sp>
      <p:sp>
        <p:nvSpPr>
          <p:cNvPr id="10" name="正方形/長方形 9">
            <a:extLst>
              <a:ext uri="{FF2B5EF4-FFF2-40B4-BE49-F238E27FC236}">
                <a16:creationId xmlns:a16="http://schemas.microsoft.com/office/drawing/2014/main" id="{33A7507E-D652-1FEB-6089-EF8D232BC3D1}"/>
              </a:ext>
            </a:extLst>
          </p:cNvPr>
          <p:cNvSpPr/>
          <p:nvPr/>
        </p:nvSpPr>
        <p:spPr>
          <a:xfrm>
            <a:off x="3962180" y="1491590"/>
            <a:ext cx="2449219" cy="1997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秋空に色づく「シナノゴールド」</a:t>
            </a:r>
          </a:p>
        </p:txBody>
      </p:sp>
      <p:sp>
        <p:nvSpPr>
          <p:cNvPr id="11" name="正方形/長方形 10">
            <a:extLst>
              <a:ext uri="{FF2B5EF4-FFF2-40B4-BE49-F238E27FC236}">
                <a16:creationId xmlns:a16="http://schemas.microsoft.com/office/drawing/2014/main" id="{2CC3E965-381A-210D-AC09-ABF9771A04A8}"/>
              </a:ext>
            </a:extLst>
          </p:cNvPr>
          <p:cNvSpPr/>
          <p:nvPr/>
        </p:nvSpPr>
        <p:spPr>
          <a:xfrm>
            <a:off x="3916179" y="5619345"/>
            <a:ext cx="2097741" cy="2108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ysClr val="windowText" lastClr="000000"/>
                </a:solidFill>
                <a:latin typeface="AR P丸ゴシック体M" panose="020B0600010101010101" pitchFamily="50" charset="-128"/>
                <a:ea typeface="AR P丸ゴシック体M" panose="020B0600010101010101" pitchFamily="50" charset="-128"/>
              </a:rPr>
              <a:t>柏イオンモール記念写真</a:t>
            </a:r>
          </a:p>
        </p:txBody>
      </p:sp>
      <p:sp>
        <p:nvSpPr>
          <p:cNvPr id="13" name="正方形/長方形 12">
            <a:extLst>
              <a:ext uri="{FF2B5EF4-FFF2-40B4-BE49-F238E27FC236}">
                <a16:creationId xmlns:a16="http://schemas.microsoft.com/office/drawing/2014/main" id="{9BDEF6F0-199A-38F7-379B-E1496F0E8299}"/>
              </a:ext>
            </a:extLst>
          </p:cNvPr>
          <p:cNvSpPr/>
          <p:nvPr/>
        </p:nvSpPr>
        <p:spPr>
          <a:xfrm>
            <a:off x="6377886" y="7813595"/>
            <a:ext cx="864874" cy="1979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latin typeface="AR P丸ゴシック体M" panose="020B0600010101010101" pitchFamily="50" charset="-128"/>
                <a:ea typeface="AR P丸ゴシック体M" panose="020B0600010101010101" pitchFamily="50" charset="-128"/>
              </a:rPr>
              <a:t>昼食懇談中</a:t>
            </a:r>
          </a:p>
        </p:txBody>
      </p:sp>
      <p:sp>
        <p:nvSpPr>
          <p:cNvPr id="15" name="正方形/長方形 14">
            <a:extLst>
              <a:ext uri="{FF2B5EF4-FFF2-40B4-BE49-F238E27FC236}">
                <a16:creationId xmlns:a16="http://schemas.microsoft.com/office/drawing/2014/main" id="{F25301C4-C3E8-31ED-3D2A-E53D99CA0C7C}"/>
              </a:ext>
            </a:extLst>
          </p:cNvPr>
          <p:cNvSpPr/>
          <p:nvPr/>
        </p:nvSpPr>
        <p:spPr>
          <a:xfrm>
            <a:off x="6009030" y="7981346"/>
            <a:ext cx="1187366" cy="197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AR P丸ゴシック体M" panose="020B0600010101010101" pitchFamily="50" charset="-128"/>
                <a:ea typeface="AR P丸ゴシック体M" panose="020B0600010101010101" pitchFamily="50" charset="-128"/>
              </a:rPr>
              <a:t>ソフト食べて笑顔</a:t>
            </a:r>
          </a:p>
        </p:txBody>
      </p:sp>
      <p:sp>
        <p:nvSpPr>
          <p:cNvPr id="16" name="正方形/長方形 15">
            <a:extLst>
              <a:ext uri="{FF2B5EF4-FFF2-40B4-BE49-F238E27FC236}">
                <a16:creationId xmlns:a16="http://schemas.microsoft.com/office/drawing/2014/main" id="{119CEB62-32D6-9145-171A-829060D817A9}"/>
              </a:ext>
            </a:extLst>
          </p:cNvPr>
          <p:cNvSpPr/>
          <p:nvPr/>
        </p:nvSpPr>
        <p:spPr>
          <a:xfrm>
            <a:off x="5935552" y="8884509"/>
            <a:ext cx="694615" cy="203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bg1"/>
                </a:solidFill>
                <a:latin typeface="AR P丸ゴシック体M" panose="020B0600010101010101" pitchFamily="50" charset="-128"/>
                <a:ea typeface="AR P丸ゴシック体M" panose="020B0600010101010101" pitchFamily="50" charset="-128"/>
              </a:rPr>
              <a:t>蓼内さん</a:t>
            </a:r>
          </a:p>
        </p:txBody>
      </p:sp>
      <p:sp>
        <p:nvSpPr>
          <p:cNvPr id="17" name="正方形/長方形 16">
            <a:extLst>
              <a:ext uri="{FF2B5EF4-FFF2-40B4-BE49-F238E27FC236}">
                <a16:creationId xmlns:a16="http://schemas.microsoft.com/office/drawing/2014/main" id="{EA0A75D8-5D87-7971-C0A1-F38BCDA1462B}"/>
              </a:ext>
            </a:extLst>
          </p:cNvPr>
          <p:cNvSpPr/>
          <p:nvPr/>
        </p:nvSpPr>
        <p:spPr>
          <a:xfrm>
            <a:off x="6442998" y="8168453"/>
            <a:ext cx="790291" cy="3229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丸ゴシック体M" panose="020B0600010101010101" pitchFamily="50" charset="-128"/>
                <a:ea typeface="AR P丸ゴシック体M" panose="020B0600010101010101" pitchFamily="50" charset="-128"/>
              </a:rPr>
              <a:t>大学院生の吉田さん</a:t>
            </a:r>
          </a:p>
        </p:txBody>
      </p:sp>
      <p:sp>
        <p:nvSpPr>
          <p:cNvPr id="19" name="正方形/長方形 18">
            <a:extLst>
              <a:ext uri="{FF2B5EF4-FFF2-40B4-BE49-F238E27FC236}">
                <a16:creationId xmlns:a16="http://schemas.microsoft.com/office/drawing/2014/main" id="{CB6BB0DD-97A6-A004-CC59-D030AE67C16D}"/>
              </a:ext>
            </a:extLst>
          </p:cNvPr>
          <p:cNvSpPr/>
          <p:nvPr/>
        </p:nvSpPr>
        <p:spPr>
          <a:xfrm>
            <a:off x="3905060" y="8838080"/>
            <a:ext cx="1433107" cy="2312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AR P丸ゴシック体M" panose="020B0600010101010101" pitchFamily="50" charset="-128"/>
                <a:ea typeface="AR P丸ゴシック体M" panose="020B0600010101010101" pitchFamily="50" charset="-128"/>
              </a:rPr>
              <a:t>風呂上りの談笑</a:t>
            </a:r>
          </a:p>
        </p:txBody>
      </p:sp>
      <p:sp>
        <p:nvSpPr>
          <p:cNvPr id="20" name="正方形/長方形 19">
            <a:extLst>
              <a:ext uri="{FF2B5EF4-FFF2-40B4-BE49-F238E27FC236}">
                <a16:creationId xmlns:a16="http://schemas.microsoft.com/office/drawing/2014/main" id="{97D4E736-0063-D9E0-E181-38D3BB986559}"/>
              </a:ext>
            </a:extLst>
          </p:cNvPr>
          <p:cNvSpPr/>
          <p:nvPr/>
        </p:nvSpPr>
        <p:spPr>
          <a:xfrm>
            <a:off x="4182691" y="7001696"/>
            <a:ext cx="590151" cy="1543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AR P丸ゴシック体M" panose="020B0600010101010101" pitchFamily="50" charset="-128"/>
                <a:ea typeface="AR P丸ゴシック体M" panose="020B0600010101010101" pitchFamily="50" charset="-128"/>
              </a:rPr>
              <a:t>櫻井さん</a:t>
            </a:r>
          </a:p>
        </p:txBody>
      </p:sp>
      <p:sp>
        <p:nvSpPr>
          <p:cNvPr id="23" name="正方形/長方形 22">
            <a:extLst>
              <a:ext uri="{FF2B5EF4-FFF2-40B4-BE49-F238E27FC236}">
                <a16:creationId xmlns:a16="http://schemas.microsoft.com/office/drawing/2014/main" id="{7693B065-E96C-6F9B-6D71-F5C31CD329EA}"/>
              </a:ext>
            </a:extLst>
          </p:cNvPr>
          <p:cNvSpPr/>
          <p:nvPr/>
        </p:nvSpPr>
        <p:spPr>
          <a:xfrm>
            <a:off x="4547764" y="6884433"/>
            <a:ext cx="590151" cy="2108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AR P丸ゴシック体M" panose="020B0600010101010101" pitchFamily="50" charset="-128"/>
                <a:ea typeface="AR P丸ゴシック体M" panose="020B0600010101010101" pitchFamily="50" charset="-128"/>
              </a:rPr>
              <a:t>福士さん</a:t>
            </a:r>
          </a:p>
        </p:txBody>
      </p:sp>
      <p:sp>
        <p:nvSpPr>
          <p:cNvPr id="25" name="正方形/長方形 24">
            <a:extLst>
              <a:ext uri="{FF2B5EF4-FFF2-40B4-BE49-F238E27FC236}">
                <a16:creationId xmlns:a16="http://schemas.microsoft.com/office/drawing/2014/main" id="{66F96631-AC7D-523B-A669-576ED76E1BA5}"/>
              </a:ext>
            </a:extLst>
          </p:cNvPr>
          <p:cNvSpPr/>
          <p:nvPr/>
        </p:nvSpPr>
        <p:spPr>
          <a:xfrm>
            <a:off x="4918779" y="6773081"/>
            <a:ext cx="578268" cy="1543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latin typeface="AR P丸ゴシック体M" panose="020B0600010101010101" pitchFamily="50" charset="-128"/>
                <a:ea typeface="AR P丸ゴシック体M" panose="020B0600010101010101" pitchFamily="50" charset="-128"/>
              </a:rPr>
              <a:t>角田さん</a:t>
            </a:r>
          </a:p>
        </p:txBody>
      </p:sp>
      <p:sp>
        <p:nvSpPr>
          <p:cNvPr id="26" name="正方形/長方形 25">
            <a:extLst>
              <a:ext uri="{FF2B5EF4-FFF2-40B4-BE49-F238E27FC236}">
                <a16:creationId xmlns:a16="http://schemas.microsoft.com/office/drawing/2014/main" id="{FCB9092D-0573-A18A-3115-993039619526}"/>
              </a:ext>
            </a:extLst>
          </p:cNvPr>
          <p:cNvSpPr/>
          <p:nvPr/>
        </p:nvSpPr>
        <p:spPr>
          <a:xfrm>
            <a:off x="5101236" y="7024856"/>
            <a:ext cx="727639" cy="1565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AR P丸ゴシック体M" panose="020B0600010101010101" pitchFamily="50" charset="-128"/>
                <a:ea typeface="AR P丸ゴシック体M" panose="020B0600010101010101" pitchFamily="50" charset="-128"/>
              </a:rPr>
              <a:t>秋田谷さん</a:t>
            </a:r>
          </a:p>
        </p:txBody>
      </p:sp>
      <p:sp>
        <p:nvSpPr>
          <p:cNvPr id="28" name="正方形/長方形 27">
            <a:extLst>
              <a:ext uri="{FF2B5EF4-FFF2-40B4-BE49-F238E27FC236}">
                <a16:creationId xmlns:a16="http://schemas.microsoft.com/office/drawing/2014/main" id="{AD6E2F6B-C70F-955D-E240-22E88832BA02}"/>
              </a:ext>
            </a:extLst>
          </p:cNvPr>
          <p:cNvSpPr/>
          <p:nvPr/>
        </p:nvSpPr>
        <p:spPr>
          <a:xfrm>
            <a:off x="5670812" y="7048612"/>
            <a:ext cx="646316" cy="1565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AR P丸ゴシック体M" panose="020B0600010101010101" pitchFamily="50" charset="-128"/>
                <a:ea typeface="AR P丸ゴシック体M" panose="020B0600010101010101" pitchFamily="50" charset="-128"/>
              </a:rPr>
              <a:t>蓼内さん</a:t>
            </a:r>
          </a:p>
        </p:txBody>
      </p:sp>
      <p:sp>
        <p:nvSpPr>
          <p:cNvPr id="31" name="正方形/長方形 30">
            <a:extLst>
              <a:ext uri="{FF2B5EF4-FFF2-40B4-BE49-F238E27FC236}">
                <a16:creationId xmlns:a16="http://schemas.microsoft.com/office/drawing/2014/main" id="{B6BE7766-D843-6D08-ABFF-1174267F7FA7}"/>
              </a:ext>
            </a:extLst>
          </p:cNvPr>
          <p:cNvSpPr/>
          <p:nvPr/>
        </p:nvSpPr>
        <p:spPr>
          <a:xfrm>
            <a:off x="6205862" y="6850509"/>
            <a:ext cx="603845" cy="1565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latin typeface="AR P丸ゴシック体M" panose="020B0600010101010101" pitchFamily="50" charset="-128"/>
                <a:ea typeface="AR P丸ゴシック体M" panose="020B0600010101010101" pitchFamily="50" charset="-128"/>
              </a:rPr>
              <a:t>大柳さん</a:t>
            </a:r>
          </a:p>
        </p:txBody>
      </p:sp>
      <p:sp>
        <p:nvSpPr>
          <p:cNvPr id="33" name="正方形/長方形 32">
            <a:extLst>
              <a:ext uri="{FF2B5EF4-FFF2-40B4-BE49-F238E27FC236}">
                <a16:creationId xmlns:a16="http://schemas.microsoft.com/office/drawing/2014/main" id="{1D191967-F53F-8314-0E6A-293B46E5157B}"/>
              </a:ext>
            </a:extLst>
          </p:cNvPr>
          <p:cNvSpPr/>
          <p:nvPr/>
        </p:nvSpPr>
        <p:spPr>
          <a:xfrm>
            <a:off x="6679258" y="7011587"/>
            <a:ext cx="603122" cy="1673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latin typeface="AR P丸ゴシック体M" panose="020B0600010101010101" pitchFamily="50" charset="-128"/>
                <a:ea typeface="AR P丸ゴシック体M" panose="020B0600010101010101" pitchFamily="50" charset="-128"/>
              </a:rPr>
              <a:t>山本さん</a:t>
            </a:r>
          </a:p>
        </p:txBody>
      </p:sp>
      <p:sp>
        <p:nvSpPr>
          <p:cNvPr id="35" name="正方形/長方形 34">
            <a:extLst>
              <a:ext uri="{FF2B5EF4-FFF2-40B4-BE49-F238E27FC236}">
                <a16:creationId xmlns:a16="http://schemas.microsoft.com/office/drawing/2014/main" id="{DBFD79A8-0076-D696-E99E-87F12C791FA2}"/>
              </a:ext>
            </a:extLst>
          </p:cNvPr>
          <p:cNvSpPr/>
          <p:nvPr/>
        </p:nvSpPr>
        <p:spPr>
          <a:xfrm>
            <a:off x="5897132" y="5835869"/>
            <a:ext cx="603844" cy="18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AR P丸ゴシック体M" panose="020B0600010101010101" pitchFamily="50" charset="-128"/>
                <a:ea typeface="AR P丸ゴシック体M" panose="020B0600010101010101" pitchFamily="50" charset="-128"/>
              </a:rPr>
              <a:t>大川さん</a:t>
            </a:r>
          </a:p>
        </p:txBody>
      </p:sp>
      <p:sp>
        <p:nvSpPr>
          <p:cNvPr id="37" name="正方形/長方形 36">
            <a:extLst>
              <a:ext uri="{FF2B5EF4-FFF2-40B4-BE49-F238E27FC236}">
                <a16:creationId xmlns:a16="http://schemas.microsoft.com/office/drawing/2014/main" id="{F763206A-4819-F2D5-4264-FFEBA95712E2}"/>
              </a:ext>
            </a:extLst>
          </p:cNvPr>
          <p:cNvSpPr/>
          <p:nvPr/>
        </p:nvSpPr>
        <p:spPr>
          <a:xfrm>
            <a:off x="4160909" y="5786512"/>
            <a:ext cx="633714" cy="2108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AR P丸ゴシック体M" panose="020B0600010101010101" pitchFamily="50" charset="-128"/>
                <a:ea typeface="AR P丸ゴシック体M" panose="020B0600010101010101" pitchFamily="50" charset="-128"/>
              </a:rPr>
              <a:t>髙橋代表</a:t>
            </a:r>
          </a:p>
        </p:txBody>
      </p:sp>
      <p:sp>
        <p:nvSpPr>
          <p:cNvPr id="39" name="正方形/長方形 38">
            <a:extLst>
              <a:ext uri="{FF2B5EF4-FFF2-40B4-BE49-F238E27FC236}">
                <a16:creationId xmlns:a16="http://schemas.microsoft.com/office/drawing/2014/main" id="{8FCF7675-C660-A78C-EF83-9694DE519954}"/>
              </a:ext>
            </a:extLst>
          </p:cNvPr>
          <p:cNvSpPr/>
          <p:nvPr/>
        </p:nvSpPr>
        <p:spPr>
          <a:xfrm>
            <a:off x="381368" y="8625613"/>
            <a:ext cx="1439599" cy="1855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AR P丸ゴシック体M" panose="020B0600010101010101" pitchFamily="50" charset="-128"/>
                <a:ea typeface="AR P丸ゴシック体M" panose="020B0600010101010101" pitchFamily="50" charset="-128"/>
              </a:rPr>
              <a:t>果樹園の説明を受ける</a:t>
            </a:r>
          </a:p>
        </p:txBody>
      </p:sp>
      <p:sp>
        <p:nvSpPr>
          <p:cNvPr id="40" name="正方形/長方形 39">
            <a:extLst>
              <a:ext uri="{FF2B5EF4-FFF2-40B4-BE49-F238E27FC236}">
                <a16:creationId xmlns:a16="http://schemas.microsoft.com/office/drawing/2014/main" id="{71188C3C-D9F4-4E8D-8148-F9A44DFAE2A0}"/>
              </a:ext>
            </a:extLst>
          </p:cNvPr>
          <p:cNvSpPr/>
          <p:nvPr/>
        </p:nvSpPr>
        <p:spPr>
          <a:xfrm>
            <a:off x="257135" y="9920681"/>
            <a:ext cx="1634193" cy="2642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丸ゴシック体M" panose="020B0600010101010101" pitchFamily="50" charset="-128"/>
                <a:ea typeface="AR P丸ゴシック体M" panose="020B0600010101010101" pitchFamily="50" charset="-128"/>
              </a:rPr>
              <a:t>甘いサクランボ探して行軍</a:t>
            </a:r>
          </a:p>
        </p:txBody>
      </p:sp>
      <p:sp>
        <p:nvSpPr>
          <p:cNvPr id="41" name="正方形/長方形 40">
            <a:extLst>
              <a:ext uri="{FF2B5EF4-FFF2-40B4-BE49-F238E27FC236}">
                <a16:creationId xmlns:a16="http://schemas.microsoft.com/office/drawing/2014/main" id="{DDD92974-B6F1-0FE4-56CC-2C4579D9DFAE}"/>
              </a:ext>
            </a:extLst>
          </p:cNvPr>
          <p:cNvSpPr/>
          <p:nvPr/>
        </p:nvSpPr>
        <p:spPr>
          <a:xfrm>
            <a:off x="4918778" y="8027291"/>
            <a:ext cx="611225" cy="1519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ysClr val="windowText" lastClr="000000"/>
                </a:solidFill>
                <a:latin typeface="AR Pゴシック体M" panose="020B0600010101010101" pitchFamily="50" charset="-128"/>
                <a:ea typeface="AR Pゴシック体M" panose="020B0600010101010101" pitchFamily="50" charset="-128"/>
              </a:rPr>
              <a:t>佐野さん</a:t>
            </a:r>
          </a:p>
        </p:txBody>
      </p:sp>
      <p:sp>
        <p:nvSpPr>
          <p:cNvPr id="42" name="正方形/長方形 41">
            <a:extLst>
              <a:ext uri="{FF2B5EF4-FFF2-40B4-BE49-F238E27FC236}">
                <a16:creationId xmlns:a16="http://schemas.microsoft.com/office/drawing/2014/main" id="{6379AE14-1D2B-B21A-B9C3-8EE33BF664A9}"/>
              </a:ext>
            </a:extLst>
          </p:cNvPr>
          <p:cNvSpPr/>
          <p:nvPr/>
        </p:nvSpPr>
        <p:spPr>
          <a:xfrm>
            <a:off x="5055161" y="8873970"/>
            <a:ext cx="678305" cy="1863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成田代表</a:t>
            </a:r>
          </a:p>
        </p:txBody>
      </p:sp>
      <p:sp>
        <p:nvSpPr>
          <p:cNvPr id="43" name="正方形/長方形 42">
            <a:extLst>
              <a:ext uri="{FF2B5EF4-FFF2-40B4-BE49-F238E27FC236}">
                <a16:creationId xmlns:a16="http://schemas.microsoft.com/office/drawing/2014/main" id="{D2860528-CAB8-12D9-17FA-6C3987DA8647}"/>
              </a:ext>
            </a:extLst>
          </p:cNvPr>
          <p:cNvSpPr/>
          <p:nvPr/>
        </p:nvSpPr>
        <p:spPr>
          <a:xfrm>
            <a:off x="6475467" y="9055264"/>
            <a:ext cx="750927" cy="2064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bg1"/>
                </a:solidFill>
                <a:latin typeface="AR Pゴシック体M" panose="020B0600010101010101" pitchFamily="50" charset="-128"/>
                <a:ea typeface="AR Pゴシック体M" panose="020B0600010101010101" pitchFamily="50" charset="-128"/>
              </a:rPr>
              <a:t>福士さん</a:t>
            </a:r>
          </a:p>
        </p:txBody>
      </p:sp>
      <p:sp>
        <p:nvSpPr>
          <p:cNvPr id="44" name="正方形/長方形 43">
            <a:extLst>
              <a:ext uri="{FF2B5EF4-FFF2-40B4-BE49-F238E27FC236}">
                <a16:creationId xmlns:a16="http://schemas.microsoft.com/office/drawing/2014/main" id="{688D64A0-48F6-431A-42E1-71C0A6A9458E}"/>
              </a:ext>
            </a:extLst>
          </p:cNvPr>
          <p:cNvSpPr/>
          <p:nvPr/>
        </p:nvSpPr>
        <p:spPr>
          <a:xfrm>
            <a:off x="4208346" y="7143787"/>
            <a:ext cx="616803" cy="142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ysClr val="windowText" lastClr="000000"/>
                </a:solidFill>
                <a:latin typeface="AR Pゴシック体M" panose="020B0600010101010101" pitchFamily="50" charset="-128"/>
                <a:ea typeface="AR Pゴシック体M" panose="020B0600010101010101" pitchFamily="50" charset="-128"/>
              </a:rPr>
              <a:t>吉田さん</a:t>
            </a:r>
          </a:p>
        </p:txBody>
      </p:sp>
      <p:sp>
        <p:nvSpPr>
          <p:cNvPr id="45" name="正方形/長方形 44">
            <a:extLst>
              <a:ext uri="{FF2B5EF4-FFF2-40B4-BE49-F238E27FC236}">
                <a16:creationId xmlns:a16="http://schemas.microsoft.com/office/drawing/2014/main" id="{2B7BB5A6-6E3C-3791-9741-BBC9886F06B9}"/>
              </a:ext>
            </a:extLst>
          </p:cNvPr>
          <p:cNvSpPr/>
          <p:nvPr/>
        </p:nvSpPr>
        <p:spPr>
          <a:xfrm>
            <a:off x="4653484" y="7067051"/>
            <a:ext cx="621883" cy="1960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ysClr val="windowText" lastClr="000000"/>
                </a:solidFill>
                <a:latin typeface="AR Pゴシック体M" panose="020B0600010101010101" pitchFamily="50" charset="-128"/>
                <a:ea typeface="AR Pゴシック体M" panose="020B0600010101010101" pitchFamily="50" charset="-128"/>
              </a:rPr>
              <a:t>佐野さん</a:t>
            </a:r>
          </a:p>
        </p:txBody>
      </p:sp>
      <p:sp>
        <p:nvSpPr>
          <p:cNvPr id="46" name="正方形/長方形 45">
            <a:extLst>
              <a:ext uri="{FF2B5EF4-FFF2-40B4-BE49-F238E27FC236}">
                <a16:creationId xmlns:a16="http://schemas.microsoft.com/office/drawing/2014/main" id="{5F66C976-1906-7828-2C83-16146DCA840A}"/>
              </a:ext>
            </a:extLst>
          </p:cNvPr>
          <p:cNvSpPr/>
          <p:nvPr/>
        </p:nvSpPr>
        <p:spPr>
          <a:xfrm>
            <a:off x="4739592" y="7861136"/>
            <a:ext cx="611225" cy="1678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角田さん</a:t>
            </a:r>
          </a:p>
        </p:txBody>
      </p:sp>
      <p:sp>
        <p:nvSpPr>
          <p:cNvPr id="47" name="正方形/長方形 46">
            <a:extLst>
              <a:ext uri="{FF2B5EF4-FFF2-40B4-BE49-F238E27FC236}">
                <a16:creationId xmlns:a16="http://schemas.microsoft.com/office/drawing/2014/main" id="{7D176B63-F0AF-8300-799C-DFD9E1644938}"/>
              </a:ext>
            </a:extLst>
          </p:cNvPr>
          <p:cNvSpPr/>
          <p:nvPr/>
        </p:nvSpPr>
        <p:spPr>
          <a:xfrm>
            <a:off x="5329312" y="9950504"/>
            <a:ext cx="1971267" cy="2147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latin typeface="AR P顏眞楷書体H" panose="020B0600010101010101" pitchFamily="50" charset="-128"/>
                <a:ea typeface="AR P顏眞楷書体H" panose="020B0600010101010101" pitchFamily="50" charset="-128"/>
              </a:rPr>
              <a:t>ジャージーソフトを堪能中です</a:t>
            </a:r>
          </a:p>
        </p:txBody>
      </p:sp>
      <p:sp>
        <p:nvSpPr>
          <p:cNvPr id="48" name="テキスト ボックス 47">
            <a:extLst>
              <a:ext uri="{FF2B5EF4-FFF2-40B4-BE49-F238E27FC236}">
                <a16:creationId xmlns:a16="http://schemas.microsoft.com/office/drawing/2014/main" id="{692A5A61-91BC-0B68-472F-D70D8F4517BA}"/>
              </a:ext>
            </a:extLst>
          </p:cNvPr>
          <p:cNvSpPr txBox="1"/>
          <p:nvPr/>
        </p:nvSpPr>
        <p:spPr>
          <a:xfrm>
            <a:off x="4913698" y="9375319"/>
            <a:ext cx="338554" cy="705517"/>
          </a:xfrm>
          <a:prstGeom prst="rect">
            <a:avLst/>
          </a:prstGeom>
          <a:noFill/>
        </p:spPr>
        <p:txBody>
          <a:bodyPr vert="eaVert" wrap="square" rtlCol="0">
            <a:spAutoFit/>
          </a:bodyPr>
          <a:lstStyle/>
          <a:p>
            <a:r>
              <a:rPr kumimoji="1" lang="ja-JP" altLang="en-US" sz="1000" b="1" dirty="0">
                <a:latin typeface="AR Pゴシック体M" panose="020B0600010101010101" pitchFamily="50" charset="-128"/>
                <a:ea typeface="AR Pゴシック体M" panose="020B0600010101010101" pitchFamily="50" charset="-128"/>
              </a:rPr>
              <a:t>秋田谷さん</a:t>
            </a:r>
          </a:p>
        </p:txBody>
      </p:sp>
      <p:sp>
        <p:nvSpPr>
          <p:cNvPr id="49" name="テキスト ボックス 48">
            <a:extLst>
              <a:ext uri="{FF2B5EF4-FFF2-40B4-BE49-F238E27FC236}">
                <a16:creationId xmlns:a16="http://schemas.microsoft.com/office/drawing/2014/main" id="{A71CB445-D754-9880-6C42-0026E85A073D}"/>
              </a:ext>
            </a:extLst>
          </p:cNvPr>
          <p:cNvSpPr txBox="1"/>
          <p:nvPr/>
        </p:nvSpPr>
        <p:spPr>
          <a:xfrm>
            <a:off x="6110686" y="9159351"/>
            <a:ext cx="338554" cy="643144"/>
          </a:xfrm>
          <a:prstGeom prst="rect">
            <a:avLst/>
          </a:prstGeom>
          <a:noFill/>
        </p:spPr>
        <p:txBody>
          <a:bodyPr vert="eaVert"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櫻井さん</a:t>
            </a:r>
          </a:p>
        </p:txBody>
      </p:sp>
      <p:sp>
        <p:nvSpPr>
          <p:cNvPr id="50" name="テキスト ボックス 49">
            <a:extLst>
              <a:ext uri="{FF2B5EF4-FFF2-40B4-BE49-F238E27FC236}">
                <a16:creationId xmlns:a16="http://schemas.microsoft.com/office/drawing/2014/main" id="{8229ED4D-E59F-781C-B0BA-6FAF858C39B5}"/>
              </a:ext>
            </a:extLst>
          </p:cNvPr>
          <p:cNvSpPr txBox="1"/>
          <p:nvPr/>
        </p:nvSpPr>
        <p:spPr>
          <a:xfrm>
            <a:off x="2852519" y="9930650"/>
            <a:ext cx="1450402" cy="253916"/>
          </a:xfrm>
          <a:prstGeom prst="rect">
            <a:avLst/>
          </a:prstGeom>
          <a:noFill/>
          <a:ln>
            <a:noFill/>
          </a:ln>
        </p:spPr>
        <p:txBody>
          <a:bodyPr wrap="square" rtlCol="0">
            <a:spAutoFit/>
          </a:bodyPr>
          <a:lstStyle/>
          <a:p>
            <a:r>
              <a:rPr kumimoji="1" lang="ja-JP" altLang="en-US" sz="1050" b="1" dirty="0">
                <a:solidFill>
                  <a:schemeClr val="bg1"/>
                </a:solidFill>
                <a:latin typeface="AR Pゴシック体M" panose="020B0600010101010101" pitchFamily="50" charset="-128"/>
                <a:ea typeface="AR Pゴシック体M" panose="020B0600010101010101" pitchFamily="50" charset="-128"/>
              </a:rPr>
              <a:t>笑顔のツーショット</a:t>
            </a:r>
          </a:p>
        </p:txBody>
      </p:sp>
      <p:sp>
        <p:nvSpPr>
          <p:cNvPr id="51" name="正方形/長方形 50">
            <a:extLst>
              <a:ext uri="{FF2B5EF4-FFF2-40B4-BE49-F238E27FC236}">
                <a16:creationId xmlns:a16="http://schemas.microsoft.com/office/drawing/2014/main" id="{A4B7E32B-EA54-F8A8-2457-C8EDFC6F34DE}"/>
              </a:ext>
            </a:extLst>
          </p:cNvPr>
          <p:cNvSpPr/>
          <p:nvPr/>
        </p:nvSpPr>
        <p:spPr>
          <a:xfrm>
            <a:off x="4155596" y="9079220"/>
            <a:ext cx="706698" cy="1935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大柳さん</a:t>
            </a:r>
          </a:p>
        </p:txBody>
      </p:sp>
      <p:sp>
        <p:nvSpPr>
          <p:cNvPr id="52" name="正方形/長方形 51">
            <a:extLst>
              <a:ext uri="{FF2B5EF4-FFF2-40B4-BE49-F238E27FC236}">
                <a16:creationId xmlns:a16="http://schemas.microsoft.com/office/drawing/2014/main" id="{7F869BAB-DD89-83C2-B4E3-D7671ABA0C99}"/>
              </a:ext>
            </a:extLst>
          </p:cNvPr>
          <p:cNvSpPr/>
          <p:nvPr/>
        </p:nvSpPr>
        <p:spPr>
          <a:xfrm>
            <a:off x="2970778" y="8986675"/>
            <a:ext cx="617560" cy="1880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bg1"/>
                </a:solidFill>
                <a:latin typeface="AR Pゴシック体M" panose="020B0600010101010101" pitchFamily="50" charset="-128"/>
                <a:ea typeface="AR Pゴシック体M" panose="020B0600010101010101" pitchFamily="50" charset="-128"/>
              </a:rPr>
              <a:t>福士さん</a:t>
            </a:r>
          </a:p>
        </p:txBody>
      </p:sp>
      <p:sp>
        <p:nvSpPr>
          <p:cNvPr id="54" name="テキスト ボックス 53">
            <a:extLst>
              <a:ext uri="{FF2B5EF4-FFF2-40B4-BE49-F238E27FC236}">
                <a16:creationId xmlns:a16="http://schemas.microsoft.com/office/drawing/2014/main" id="{FCA7055E-B2CB-F633-3980-9BED86829D9B}"/>
              </a:ext>
            </a:extLst>
          </p:cNvPr>
          <p:cNvSpPr txBox="1"/>
          <p:nvPr/>
        </p:nvSpPr>
        <p:spPr>
          <a:xfrm>
            <a:off x="1767199" y="8600602"/>
            <a:ext cx="2040874" cy="246221"/>
          </a:xfrm>
          <a:prstGeom prst="rect">
            <a:avLst/>
          </a:prstGeom>
          <a:noFill/>
          <a:ln>
            <a:noFill/>
          </a:ln>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サクランボ収穫世間話で盛り上がり</a:t>
            </a:r>
          </a:p>
        </p:txBody>
      </p:sp>
      <p:sp>
        <p:nvSpPr>
          <p:cNvPr id="55" name="テキスト ボックス 54">
            <a:extLst>
              <a:ext uri="{FF2B5EF4-FFF2-40B4-BE49-F238E27FC236}">
                <a16:creationId xmlns:a16="http://schemas.microsoft.com/office/drawing/2014/main" id="{A61888B4-40A2-25C7-84F9-960233A88D23}"/>
              </a:ext>
            </a:extLst>
          </p:cNvPr>
          <p:cNvSpPr txBox="1"/>
          <p:nvPr/>
        </p:nvSpPr>
        <p:spPr>
          <a:xfrm>
            <a:off x="2096751" y="9509645"/>
            <a:ext cx="338554" cy="655616"/>
          </a:xfrm>
          <a:prstGeom prst="rect">
            <a:avLst/>
          </a:prstGeom>
          <a:noFill/>
          <a:ln>
            <a:noFill/>
          </a:ln>
        </p:spPr>
        <p:txBody>
          <a:bodyPr vert="eaVert"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髙橋代表</a:t>
            </a:r>
          </a:p>
        </p:txBody>
      </p:sp>
    </p:spTree>
    <p:extLst>
      <p:ext uri="{BB962C8B-B14F-4D97-AF65-F5344CB8AC3E}">
        <p14:creationId xmlns:p14="http://schemas.microsoft.com/office/powerpoint/2010/main" val="1679989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5100254-8152-5141-3223-11C0D094AB33}"/>
              </a:ext>
            </a:extLst>
          </p:cNvPr>
          <p:cNvSpPr txBox="1"/>
          <p:nvPr/>
        </p:nvSpPr>
        <p:spPr>
          <a:xfrm>
            <a:off x="321546" y="331595"/>
            <a:ext cx="4119825" cy="6340197"/>
          </a:xfrm>
          <a:prstGeom prst="rect">
            <a:avLst/>
          </a:prstGeom>
          <a:noFill/>
          <a:ln w="12700">
            <a:noFill/>
          </a:ln>
        </p:spPr>
        <p:txBody>
          <a:bodyPr wrap="square" rtlCol="0">
            <a:spAutoFit/>
          </a:bodyPr>
          <a:lstStyle/>
          <a:p>
            <a:r>
              <a:rPr kumimoji="1" lang="ja-JP" altLang="en-US" sz="1400" b="1" dirty="0"/>
              <a:t>「アロマクリームでのセルフハンドマッサージ」</a:t>
            </a:r>
            <a:endParaRPr kumimoji="1" lang="en-US" altLang="ja-JP" sz="1400" b="1" dirty="0"/>
          </a:p>
          <a:p>
            <a:endParaRPr kumimoji="1" lang="en-US" altLang="ja-JP" sz="1400" dirty="0"/>
          </a:p>
          <a:p>
            <a:r>
              <a:rPr kumimoji="1" lang="ja-JP" altLang="en-US" sz="1400" b="1" dirty="0"/>
              <a:t>昼用アロマ</a:t>
            </a:r>
            <a:r>
              <a:rPr kumimoji="1" lang="ja-JP" altLang="en-US" sz="1400" dirty="0"/>
              <a:t>　　　　　　　　</a:t>
            </a:r>
            <a:r>
              <a:rPr kumimoji="1" lang="ja-JP" altLang="en-US" sz="1400" b="1" dirty="0"/>
              <a:t>夜用アロマ</a:t>
            </a:r>
            <a:endParaRPr kumimoji="1" lang="en-US" altLang="ja-JP" sz="1400" b="1" dirty="0"/>
          </a:p>
          <a:p>
            <a:r>
              <a:rPr kumimoji="1" lang="ja-JP" altLang="en-US" sz="1400" dirty="0"/>
              <a:t>ローズマリー　２　　　　　ラベンダー　２</a:t>
            </a:r>
            <a:endParaRPr kumimoji="1" lang="en-US" altLang="ja-JP" sz="1400" dirty="0"/>
          </a:p>
          <a:p>
            <a:r>
              <a:rPr kumimoji="1" lang="ja-JP" altLang="en-US" sz="1400" dirty="0"/>
              <a:t>レモン　　　　１　　　　　オレンジ　　１</a:t>
            </a:r>
            <a:endParaRPr kumimoji="1" lang="en-US" altLang="ja-JP" sz="1400" dirty="0"/>
          </a:p>
          <a:p>
            <a:endParaRPr kumimoji="1" lang="en-US" altLang="ja-JP" sz="1400" dirty="0"/>
          </a:p>
          <a:p>
            <a:r>
              <a:rPr kumimoji="1" lang="ja-JP" altLang="en-US" sz="1400" b="1" dirty="0"/>
              <a:t>アロマクリームづくり</a:t>
            </a:r>
            <a:endParaRPr kumimoji="1" lang="en-US" altLang="ja-JP" sz="1400" b="1" dirty="0"/>
          </a:p>
          <a:p>
            <a:r>
              <a:rPr kumimoji="1" lang="ja-JP" altLang="en-US" sz="1400" dirty="0"/>
              <a:t>①無香料クリーム　　　大さじ　１</a:t>
            </a:r>
            <a:endParaRPr kumimoji="1" lang="en-US" altLang="ja-JP" sz="1400" dirty="0"/>
          </a:p>
          <a:p>
            <a:r>
              <a:rPr kumimoji="1" lang="ja-JP" altLang="en-US" sz="1400" dirty="0"/>
              <a:t>②マッサージオイル　　３～４滴</a:t>
            </a:r>
            <a:endParaRPr kumimoji="1" lang="en-US" altLang="ja-JP" sz="1400" dirty="0"/>
          </a:p>
          <a:p>
            <a:r>
              <a:rPr kumimoji="1" lang="ja-JP" altLang="en-US" sz="1400" dirty="0"/>
              <a:t> （キャリアオイル）</a:t>
            </a:r>
            <a:endParaRPr kumimoji="1" lang="en-US" altLang="ja-JP" sz="1400" dirty="0"/>
          </a:p>
          <a:p>
            <a:r>
              <a:rPr kumimoji="1" lang="ja-JP" altLang="en-US" sz="1400" dirty="0"/>
              <a:t>③お好きなオイル　　　１～２滴</a:t>
            </a:r>
            <a:endParaRPr kumimoji="1" lang="en-US" altLang="ja-JP" sz="1400" dirty="0"/>
          </a:p>
          <a:p>
            <a:endParaRPr kumimoji="1" lang="en-US" altLang="ja-JP" sz="1400" dirty="0"/>
          </a:p>
          <a:p>
            <a:r>
              <a:rPr kumimoji="1" lang="en-US" altLang="ja-JP" sz="1400" dirty="0"/>
              <a:t>※</a:t>
            </a:r>
            <a:r>
              <a:rPr kumimoji="1" lang="ja-JP" altLang="en-US" sz="1400" dirty="0"/>
              <a:t>以上をよく、まぜ～まぜ！！</a:t>
            </a:r>
            <a:endParaRPr kumimoji="1" lang="en-US" altLang="ja-JP" sz="1400" dirty="0"/>
          </a:p>
          <a:p>
            <a:endParaRPr kumimoji="1" lang="en-US" altLang="ja-JP" sz="1400" dirty="0"/>
          </a:p>
          <a:p>
            <a:r>
              <a:rPr kumimoji="1" lang="ja-JP" altLang="en-US" sz="1400" dirty="0"/>
              <a:t>・男性の場合は、さわやか系が多いです。</a:t>
            </a:r>
            <a:endParaRPr kumimoji="1" lang="en-US" altLang="ja-JP" sz="1400" dirty="0"/>
          </a:p>
          <a:p>
            <a:r>
              <a:rPr kumimoji="1" lang="ja-JP" altLang="en-US" sz="1400" dirty="0"/>
              <a:t>・女性の場合は、ローズ系というのが多いです。</a:t>
            </a:r>
            <a:endParaRPr kumimoji="1" lang="en-US" altLang="ja-JP" sz="1400" dirty="0"/>
          </a:p>
          <a:p>
            <a:r>
              <a:rPr kumimoji="1" lang="ja-JP" altLang="en-US" sz="1400" dirty="0"/>
              <a:t>肌は男性も一緒です。　</a:t>
            </a:r>
            <a:endParaRPr kumimoji="1" lang="en-US" altLang="ja-JP" sz="1400" dirty="0"/>
          </a:p>
          <a:p>
            <a:endParaRPr kumimoji="1" lang="en-US" altLang="ja-JP" sz="1400" dirty="0"/>
          </a:p>
          <a:p>
            <a:r>
              <a:rPr kumimoji="1" lang="ja-JP" altLang="en-US" sz="1400" b="1" dirty="0"/>
              <a:t>手のツボ</a:t>
            </a:r>
            <a:r>
              <a:rPr kumimoji="1" lang="ja-JP" altLang="en-US" sz="1400" dirty="0"/>
              <a:t>～「労宮、合谷、手三里」</a:t>
            </a:r>
            <a:endParaRPr kumimoji="1" lang="en-US" altLang="ja-JP" sz="1400" dirty="0"/>
          </a:p>
          <a:p>
            <a:endParaRPr kumimoji="1" lang="en-US" altLang="ja-JP" sz="1400" dirty="0"/>
          </a:p>
          <a:p>
            <a:r>
              <a:rPr kumimoji="1" lang="ja-JP" altLang="en-US" sz="1400" dirty="0"/>
              <a:t>・リンパストレッチは深いリンパ</a:t>
            </a:r>
            <a:endParaRPr kumimoji="1" lang="en-US" altLang="ja-JP" sz="1400" dirty="0"/>
          </a:p>
          <a:p>
            <a:r>
              <a:rPr kumimoji="1" lang="ja-JP" altLang="en-US" sz="1400" dirty="0"/>
              <a:t>・リンパマッサージは浅いリンパ</a:t>
            </a:r>
            <a:endParaRPr kumimoji="1" lang="en-US" altLang="ja-JP" sz="1400" dirty="0"/>
          </a:p>
          <a:p>
            <a:r>
              <a:rPr kumimoji="1" lang="en-US" altLang="ja-JP" sz="1400" dirty="0"/>
              <a:t>※</a:t>
            </a:r>
            <a:r>
              <a:rPr kumimoji="1" lang="ja-JP" altLang="en-US" sz="1400" dirty="0"/>
              <a:t>ツボを押し、痛みを和らげる。</a:t>
            </a:r>
            <a:endParaRPr kumimoji="1" lang="en-US" altLang="ja-JP" sz="1400" dirty="0"/>
          </a:p>
          <a:p>
            <a:r>
              <a:rPr kumimoji="1" lang="en-US" altLang="ja-JP" sz="1400" dirty="0"/>
              <a:t>※</a:t>
            </a:r>
            <a:r>
              <a:rPr kumimoji="1" lang="ja-JP" altLang="en-US" sz="1400" dirty="0"/>
              <a:t>アロマは脳を整え、癒やしの効果</a:t>
            </a:r>
            <a:endParaRPr kumimoji="1" lang="en-US" altLang="ja-JP" sz="1400" dirty="0"/>
          </a:p>
          <a:p>
            <a:endParaRPr kumimoji="1" lang="en-US" altLang="ja-JP" sz="1400" dirty="0"/>
          </a:p>
          <a:p>
            <a:r>
              <a:rPr kumimoji="1" lang="ja-JP" altLang="en-US" sz="1400" b="1" dirty="0"/>
              <a:t>身体のツボ</a:t>
            </a:r>
            <a:r>
              <a:rPr kumimoji="1" lang="ja-JP" altLang="en-US" sz="1400" dirty="0"/>
              <a:t>～百会（ひゃくえ）肩井（せんせい）</a:t>
            </a:r>
            <a:endParaRPr kumimoji="1" lang="en-US" altLang="ja-JP" sz="1400" dirty="0"/>
          </a:p>
          <a:p>
            <a:r>
              <a:rPr kumimoji="1" lang="ja-JP" altLang="en-US" sz="1400" dirty="0"/>
              <a:t>足三里（あしさんり）三陰交（さんいんこう）</a:t>
            </a:r>
            <a:endParaRPr kumimoji="1" lang="en-US" altLang="ja-JP" sz="1400" dirty="0"/>
          </a:p>
          <a:p>
            <a:r>
              <a:rPr kumimoji="1" lang="ja-JP" altLang="en-US" sz="1400" dirty="0"/>
              <a:t>湧泉（ゆうせん）</a:t>
            </a:r>
            <a:endParaRPr kumimoji="1" lang="en-US" altLang="ja-JP" sz="1400" dirty="0"/>
          </a:p>
          <a:p>
            <a:endParaRPr kumimoji="1" lang="ja-JP" altLang="en-US" sz="1400" dirty="0"/>
          </a:p>
        </p:txBody>
      </p:sp>
      <p:pic>
        <p:nvPicPr>
          <p:cNvPr id="4" name="図 3" descr="キッチンで作業をしている女性&#10;&#10;低い精度で自動的に生成された説明">
            <a:extLst>
              <a:ext uri="{FF2B5EF4-FFF2-40B4-BE49-F238E27FC236}">
                <a16:creationId xmlns:a16="http://schemas.microsoft.com/office/drawing/2014/main" id="{5DC71519-D7EF-446F-B5C5-E93BB8A4EFC2}"/>
              </a:ext>
            </a:extLst>
          </p:cNvPr>
          <p:cNvPicPr>
            <a:picLocks noChangeAspect="1"/>
          </p:cNvPicPr>
          <p:nvPr/>
        </p:nvPicPr>
        <p:blipFill>
          <a:blip r:embed="rId2"/>
          <a:stretch>
            <a:fillRect/>
          </a:stretch>
        </p:blipFill>
        <p:spPr>
          <a:xfrm>
            <a:off x="4316866" y="272047"/>
            <a:ext cx="1450312" cy="1087734"/>
          </a:xfrm>
          <a:prstGeom prst="rect">
            <a:avLst/>
          </a:prstGeom>
        </p:spPr>
      </p:pic>
      <p:pic>
        <p:nvPicPr>
          <p:cNvPr id="6" name="図 5" descr="人, 屋内, 子供, テーブル が含まれている画像&#10;&#10;自動的に生成された説明">
            <a:extLst>
              <a:ext uri="{FF2B5EF4-FFF2-40B4-BE49-F238E27FC236}">
                <a16:creationId xmlns:a16="http://schemas.microsoft.com/office/drawing/2014/main" id="{AE056A8C-6156-BFFB-2331-9D1C801924E0}"/>
              </a:ext>
            </a:extLst>
          </p:cNvPr>
          <p:cNvPicPr>
            <a:picLocks noChangeAspect="1"/>
          </p:cNvPicPr>
          <p:nvPr/>
        </p:nvPicPr>
        <p:blipFill>
          <a:blip r:embed="rId3"/>
          <a:stretch>
            <a:fillRect/>
          </a:stretch>
        </p:blipFill>
        <p:spPr>
          <a:xfrm>
            <a:off x="4316866" y="2419181"/>
            <a:ext cx="1450312" cy="1087734"/>
          </a:xfrm>
          <a:prstGeom prst="rect">
            <a:avLst/>
          </a:prstGeom>
        </p:spPr>
      </p:pic>
      <p:pic>
        <p:nvPicPr>
          <p:cNvPr id="8" name="図 7" descr="テーブルを囲んでいる人たち&#10;&#10;中程度の精度で自動的に生成された説明">
            <a:extLst>
              <a:ext uri="{FF2B5EF4-FFF2-40B4-BE49-F238E27FC236}">
                <a16:creationId xmlns:a16="http://schemas.microsoft.com/office/drawing/2014/main" id="{9C48AC7F-06F6-5A10-BF0F-66B96BBE2B5C}"/>
              </a:ext>
            </a:extLst>
          </p:cNvPr>
          <p:cNvPicPr>
            <a:picLocks noChangeAspect="1"/>
          </p:cNvPicPr>
          <p:nvPr/>
        </p:nvPicPr>
        <p:blipFill>
          <a:blip r:embed="rId4"/>
          <a:stretch>
            <a:fillRect/>
          </a:stretch>
        </p:blipFill>
        <p:spPr>
          <a:xfrm>
            <a:off x="4313879" y="1344344"/>
            <a:ext cx="1450312" cy="1087734"/>
          </a:xfrm>
          <a:prstGeom prst="rect">
            <a:avLst/>
          </a:prstGeom>
        </p:spPr>
      </p:pic>
      <p:pic>
        <p:nvPicPr>
          <p:cNvPr id="10" name="図 9" descr="会議室でパソコンを使っている男性&#10;&#10;中程度の精度で自動的に生成された説明">
            <a:extLst>
              <a:ext uri="{FF2B5EF4-FFF2-40B4-BE49-F238E27FC236}">
                <a16:creationId xmlns:a16="http://schemas.microsoft.com/office/drawing/2014/main" id="{36861D8C-A679-3EEA-D05D-958CC008BB14}"/>
              </a:ext>
            </a:extLst>
          </p:cNvPr>
          <p:cNvPicPr>
            <a:picLocks noChangeAspect="1"/>
          </p:cNvPicPr>
          <p:nvPr/>
        </p:nvPicPr>
        <p:blipFill>
          <a:blip r:embed="rId5"/>
          <a:stretch>
            <a:fillRect/>
          </a:stretch>
        </p:blipFill>
        <p:spPr>
          <a:xfrm>
            <a:off x="5756858" y="1361789"/>
            <a:ext cx="1450312" cy="1087734"/>
          </a:xfrm>
          <a:prstGeom prst="rect">
            <a:avLst/>
          </a:prstGeom>
        </p:spPr>
      </p:pic>
      <p:pic>
        <p:nvPicPr>
          <p:cNvPr id="12" name="図 11">
            <a:extLst>
              <a:ext uri="{FF2B5EF4-FFF2-40B4-BE49-F238E27FC236}">
                <a16:creationId xmlns:a16="http://schemas.microsoft.com/office/drawing/2014/main" id="{4CC68641-5CEB-2127-B0A0-64A5EE1F17DA}"/>
              </a:ext>
            </a:extLst>
          </p:cNvPr>
          <p:cNvPicPr>
            <a:picLocks noChangeAspect="1"/>
          </p:cNvPicPr>
          <p:nvPr/>
        </p:nvPicPr>
        <p:blipFill>
          <a:blip r:embed="rId6"/>
          <a:stretch>
            <a:fillRect/>
          </a:stretch>
        </p:blipFill>
        <p:spPr>
          <a:xfrm>
            <a:off x="5767178" y="2410657"/>
            <a:ext cx="1450312" cy="1087734"/>
          </a:xfrm>
          <a:prstGeom prst="rect">
            <a:avLst/>
          </a:prstGeom>
        </p:spPr>
      </p:pic>
      <p:pic>
        <p:nvPicPr>
          <p:cNvPr id="16" name="図 15">
            <a:extLst>
              <a:ext uri="{FF2B5EF4-FFF2-40B4-BE49-F238E27FC236}">
                <a16:creationId xmlns:a16="http://schemas.microsoft.com/office/drawing/2014/main" id="{EAE371FB-2A6F-BFE6-896B-D7E721BDCC8B}"/>
              </a:ext>
            </a:extLst>
          </p:cNvPr>
          <p:cNvPicPr>
            <a:picLocks noChangeAspect="1"/>
          </p:cNvPicPr>
          <p:nvPr/>
        </p:nvPicPr>
        <p:blipFill>
          <a:blip r:embed="rId7"/>
          <a:stretch>
            <a:fillRect/>
          </a:stretch>
        </p:blipFill>
        <p:spPr>
          <a:xfrm>
            <a:off x="5767178" y="272047"/>
            <a:ext cx="1450312" cy="1087734"/>
          </a:xfrm>
          <a:prstGeom prst="rect">
            <a:avLst/>
          </a:prstGeom>
        </p:spPr>
      </p:pic>
      <p:pic>
        <p:nvPicPr>
          <p:cNvPr id="18" name="図 17">
            <a:extLst>
              <a:ext uri="{FF2B5EF4-FFF2-40B4-BE49-F238E27FC236}">
                <a16:creationId xmlns:a16="http://schemas.microsoft.com/office/drawing/2014/main" id="{4244A594-D11B-A1C8-F7B8-1854C975B111}"/>
              </a:ext>
            </a:extLst>
          </p:cNvPr>
          <p:cNvPicPr>
            <a:picLocks noChangeAspect="1"/>
          </p:cNvPicPr>
          <p:nvPr/>
        </p:nvPicPr>
        <p:blipFill>
          <a:blip r:embed="rId8"/>
          <a:stretch>
            <a:fillRect/>
          </a:stretch>
        </p:blipFill>
        <p:spPr>
          <a:xfrm>
            <a:off x="5767178" y="3484224"/>
            <a:ext cx="1450312" cy="1087734"/>
          </a:xfrm>
          <a:prstGeom prst="rect">
            <a:avLst/>
          </a:prstGeom>
        </p:spPr>
      </p:pic>
      <p:pic>
        <p:nvPicPr>
          <p:cNvPr id="20" name="図 19">
            <a:extLst>
              <a:ext uri="{FF2B5EF4-FFF2-40B4-BE49-F238E27FC236}">
                <a16:creationId xmlns:a16="http://schemas.microsoft.com/office/drawing/2014/main" id="{EBB37136-6ACC-CF76-166C-6F77BBBE7B75}"/>
              </a:ext>
            </a:extLst>
          </p:cNvPr>
          <p:cNvPicPr>
            <a:picLocks noChangeAspect="1"/>
          </p:cNvPicPr>
          <p:nvPr/>
        </p:nvPicPr>
        <p:blipFill>
          <a:blip r:embed="rId9"/>
          <a:stretch>
            <a:fillRect/>
          </a:stretch>
        </p:blipFill>
        <p:spPr>
          <a:xfrm>
            <a:off x="4316866" y="3484223"/>
            <a:ext cx="1450312" cy="1087734"/>
          </a:xfrm>
          <a:prstGeom prst="rect">
            <a:avLst/>
          </a:prstGeom>
        </p:spPr>
      </p:pic>
      <p:sp>
        <p:nvSpPr>
          <p:cNvPr id="21" name="テキスト ボックス 20">
            <a:extLst>
              <a:ext uri="{FF2B5EF4-FFF2-40B4-BE49-F238E27FC236}">
                <a16:creationId xmlns:a16="http://schemas.microsoft.com/office/drawing/2014/main" id="{61322756-F5AA-5AA3-7AA1-06F952C956F0}"/>
              </a:ext>
            </a:extLst>
          </p:cNvPr>
          <p:cNvSpPr txBox="1"/>
          <p:nvPr/>
        </p:nvSpPr>
        <p:spPr>
          <a:xfrm>
            <a:off x="4296227" y="4645672"/>
            <a:ext cx="2921263" cy="1815882"/>
          </a:xfrm>
          <a:prstGeom prst="rect">
            <a:avLst/>
          </a:prstGeom>
          <a:noFill/>
          <a:ln w="12700">
            <a:solidFill>
              <a:srgbClr val="C00000"/>
            </a:solidFill>
          </a:ln>
        </p:spPr>
        <p:txBody>
          <a:bodyPr wrap="square" rtlCol="0">
            <a:spAutoFit/>
          </a:bodyPr>
          <a:lstStyle/>
          <a:p>
            <a:r>
              <a:rPr kumimoji="1" lang="ja-JP" altLang="en-US" sz="1400" b="1" dirty="0"/>
              <a:t>　八戸地域  令和</a:t>
            </a:r>
            <a:r>
              <a:rPr kumimoji="1" lang="en-US" altLang="ja-JP" sz="1400" b="1" dirty="0"/>
              <a:t>6</a:t>
            </a:r>
            <a:r>
              <a:rPr kumimoji="1" lang="ja-JP" altLang="en-US" sz="1400" b="1" dirty="0"/>
              <a:t>年度活動（案）</a:t>
            </a:r>
            <a:endParaRPr kumimoji="1" lang="en-US" altLang="ja-JP" sz="1400" b="1" dirty="0"/>
          </a:p>
          <a:p>
            <a:r>
              <a:rPr kumimoji="1" lang="ja-JP" altLang="en-US" sz="1400" dirty="0"/>
              <a:t>①川口学級リハビリ教室</a:t>
            </a:r>
            <a:endParaRPr kumimoji="1" lang="en-US" altLang="ja-JP" sz="1400" dirty="0"/>
          </a:p>
          <a:p>
            <a:r>
              <a:rPr kumimoji="1" lang="ja-JP" altLang="en-US" sz="1400" dirty="0"/>
              <a:t>②澁屋先生言語リハビリ教室</a:t>
            </a:r>
            <a:endParaRPr kumimoji="1" lang="en-US" altLang="ja-JP" sz="1400" dirty="0"/>
          </a:p>
          <a:p>
            <a:r>
              <a:rPr kumimoji="1" lang="ja-JP" altLang="en-US" sz="1400" dirty="0"/>
              <a:t>③ピアサロン「フットケアとハンドマッサージ」</a:t>
            </a:r>
            <a:endParaRPr kumimoji="1" lang="en-US" altLang="ja-JP" sz="1400" dirty="0"/>
          </a:p>
          <a:p>
            <a:r>
              <a:rPr kumimoji="1" lang="ja-JP" altLang="en-US" sz="1400" dirty="0"/>
              <a:t>④ランチ交流会</a:t>
            </a:r>
            <a:endParaRPr kumimoji="1" lang="en-US" altLang="ja-JP" sz="1400" dirty="0"/>
          </a:p>
          <a:p>
            <a:r>
              <a:rPr kumimoji="1" lang="en-US" altLang="ja-JP" sz="1400" dirty="0"/>
              <a:t>※</a:t>
            </a:r>
            <a:r>
              <a:rPr kumimoji="1" lang="ja-JP" altLang="en-US" sz="1400" dirty="0"/>
              <a:t>各地域との日程摺り合わせと講師の先生との調整をする。</a:t>
            </a:r>
          </a:p>
        </p:txBody>
      </p:sp>
      <p:sp>
        <p:nvSpPr>
          <p:cNvPr id="22" name="四角形: 角を丸くする 21">
            <a:extLst>
              <a:ext uri="{FF2B5EF4-FFF2-40B4-BE49-F238E27FC236}">
                <a16:creationId xmlns:a16="http://schemas.microsoft.com/office/drawing/2014/main" id="{A2BCB529-FBD2-DA52-3FC1-4506BA7DB5A3}"/>
              </a:ext>
            </a:extLst>
          </p:cNvPr>
          <p:cNvSpPr/>
          <p:nvPr/>
        </p:nvSpPr>
        <p:spPr>
          <a:xfrm>
            <a:off x="442650" y="6656207"/>
            <a:ext cx="3591187" cy="392199"/>
          </a:xfrm>
          <a:prstGeom prst="roundRect">
            <a:avLst/>
          </a:prstGeom>
          <a:solidFill>
            <a:srgbClr val="94F711"/>
          </a:solid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AR P顏眞楷書体H" panose="020B0600010101010101" pitchFamily="50" charset="-128"/>
                <a:ea typeface="AR P顏眞楷書体H" panose="020B0600010101010101" pitchFamily="50" charset="-128"/>
              </a:rPr>
              <a:t>青森地域</a:t>
            </a:r>
            <a:r>
              <a:rPr kumimoji="1" lang="ja-JP" altLang="en-US" sz="1600" dirty="0">
                <a:solidFill>
                  <a:schemeClr val="tx1"/>
                </a:solidFill>
                <a:latin typeface="AR P顏眞楷書体H" panose="020B0600010101010101" pitchFamily="50" charset="-128"/>
                <a:ea typeface="AR P顏眞楷書体H" panose="020B0600010101010101" pitchFamily="50" charset="-128"/>
              </a:rPr>
              <a:t>　言語リハビリと嚥下食試食会</a:t>
            </a:r>
          </a:p>
        </p:txBody>
      </p:sp>
      <p:sp>
        <p:nvSpPr>
          <p:cNvPr id="23" name="テキスト ボックス 22">
            <a:extLst>
              <a:ext uri="{FF2B5EF4-FFF2-40B4-BE49-F238E27FC236}">
                <a16:creationId xmlns:a16="http://schemas.microsoft.com/office/drawing/2014/main" id="{7A464CE5-36F6-9F71-F693-2B12B4639725}"/>
              </a:ext>
            </a:extLst>
          </p:cNvPr>
          <p:cNvSpPr txBox="1"/>
          <p:nvPr/>
        </p:nvSpPr>
        <p:spPr>
          <a:xfrm>
            <a:off x="442650" y="6394793"/>
            <a:ext cx="3667126" cy="276999"/>
          </a:xfrm>
          <a:prstGeom prst="rect">
            <a:avLst/>
          </a:prstGeom>
          <a:noFill/>
        </p:spPr>
        <p:txBody>
          <a:bodyPr wrap="square" rtlCol="0">
            <a:spAutoFit/>
          </a:bodyPr>
          <a:lstStyle/>
          <a:p>
            <a:r>
              <a:rPr kumimoji="1" lang="ja-JP" altLang="en-US" sz="1200" b="1" dirty="0"/>
              <a:t>令和</a:t>
            </a:r>
            <a:r>
              <a:rPr kumimoji="1" lang="en-US" altLang="ja-JP" sz="1200" b="1" dirty="0"/>
              <a:t>5</a:t>
            </a:r>
            <a:r>
              <a:rPr kumimoji="1" lang="ja-JP" altLang="en-US" sz="1200" b="1" dirty="0"/>
              <a:t>年</a:t>
            </a:r>
            <a:r>
              <a:rPr kumimoji="1" lang="en-US" altLang="ja-JP" sz="1200" b="1" dirty="0"/>
              <a:t>12</a:t>
            </a:r>
            <a:r>
              <a:rPr kumimoji="1" lang="ja-JP" altLang="en-US" sz="1200" b="1" dirty="0"/>
              <a:t>月</a:t>
            </a:r>
            <a:r>
              <a:rPr kumimoji="1" lang="en-US" altLang="ja-JP" sz="1200" b="1" dirty="0"/>
              <a:t>3</a:t>
            </a:r>
            <a:r>
              <a:rPr kumimoji="1" lang="ja-JP" altLang="en-US" sz="1200" b="1" dirty="0"/>
              <a:t>日（日）県民福祉プラザ　</a:t>
            </a:r>
            <a:r>
              <a:rPr kumimoji="1" lang="en-US" altLang="ja-JP" sz="1200" b="1" dirty="0"/>
              <a:t>4</a:t>
            </a:r>
            <a:r>
              <a:rPr kumimoji="1" lang="ja-JP" altLang="en-US" sz="1200" b="1" dirty="0"/>
              <a:t>階４</a:t>
            </a:r>
            <a:r>
              <a:rPr kumimoji="1" lang="en-US" altLang="ja-JP" sz="1200" b="1" dirty="0"/>
              <a:t>A</a:t>
            </a:r>
            <a:endParaRPr kumimoji="1" lang="ja-JP" altLang="en-US" sz="1200" b="1" dirty="0"/>
          </a:p>
        </p:txBody>
      </p:sp>
      <p:pic>
        <p:nvPicPr>
          <p:cNvPr id="9" name="図 8" descr="病室にいる人たち&#10;&#10;中程度の精度で自動的に生成された説明">
            <a:extLst>
              <a:ext uri="{FF2B5EF4-FFF2-40B4-BE49-F238E27FC236}">
                <a16:creationId xmlns:a16="http://schemas.microsoft.com/office/drawing/2014/main" id="{00192FEA-2541-9E38-964D-786C85AB9579}"/>
              </a:ext>
            </a:extLst>
          </p:cNvPr>
          <p:cNvPicPr>
            <a:picLocks noChangeAspect="1"/>
          </p:cNvPicPr>
          <p:nvPr/>
        </p:nvPicPr>
        <p:blipFill rotWithShape="1">
          <a:blip r:embed="rId10"/>
          <a:srcRect r="3588"/>
          <a:stretch/>
        </p:blipFill>
        <p:spPr>
          <a:xfrm>
            <a:off x="4562230" y="6532759"/>
            <a:ext cx="2658841" cy="2068335"/>
          </a:xfrm>
          <a:prstGeom prst="rect">
            <a:avLst/>
          </a:prstGeom>
        </p:spPr>
      </p:pic>
      <p:pic>
        <p:nvPicPr>
          <p:cNvPr id="15" name="図 14" descr="テレビを見ている女性&#10;&#10;中程度の精度で自動的に生成された説明">
            <a:extLst>
              <a:ext uri="{FF2B5EF4-FFF2-40B4-BE49-F238E27FC236}">
                <a16:creationId xmlns:a16="http://schemas.microsoft.com/office/drawing/2014/main" id="{30A92A1E-5D11-E52D-1E0B-D397FC6527AB}"/>
              </a:ext>
            </a:extLst>
          </p:cNvPr>
          <p:cNvPicPr>
            <a:picLocks noChangeAspect="1"/>
          </p:cNvPicPr>
          <p:nvPr/>
        </p:nvPicPr>
        <p:blipFill rotWithShape="1">
          <a:blip r:embed="rId11"/>
          <a:srcRect l="18864" t="25531" r="11164"/>
          <a:stretch/>
        </p:blipFill>
        <p:spPr>
          <a:xfrm>
            <a:off x="4511960" y="6545313"/>
            <a:ext cx="865403" cy="690777"/>
          </a:xfrm>
          <a:prstGeom prst="rect">
            <a:avLst/>
          </a:prstGeom>
          <a:effectLst>
            <a:softEdge rad="63500"/>
          </a:effectLst>
        </p:spPr>
      </p:pic>
      <p:pic>
        <p:nvPicPr>
          <p:cNvPr id="27" name="図 26" descr="人, 屋内, 女性, 立つ が含まれている画像&#10;&#10;自動的に生成された説明">
            <a:extLst>
              <a:ext uri="{FF2B5EF4-FFF2-40B4-BE49-F238E27FC236}">
                <a16:creationId xmlns:a16="http://schemas.microsoft.com/office/drawing/2014/main" id="{CA8FE1A9-EB42-A4F8-04B4-57579449D336}"/>
              </a:ext>
            </a:extLst>
          </p:cNvPr>
          <p:cNvPicPr>
            <a:picLocks noChangeAspect="1"/>
          </p:cNvPicPr>
          <p:nvPr/>
        </p:nvPicPr>
        <p:blipFill rotWithShape="1">
          <a:blip r:embed="rId12"/>
          <a:srcRect l="17619" t="804" r="24459" b="-804"/>
          <a:stretch/>
        </p:blipFill>
        <p:spPr>
          <a:xfrm>
            <a:off x="3679195" y="9234861"/>
            <a:ext cx="883035" cy="1143396"/>
          </a:xfrm>
          <a:prstGeom prst="rect">
            <a:avLst/>
          </a:prstGeom>
        </p:spPr>
      </p:pic>
      <p:pic>
        <p:nvPicPr>
          <p:cNvPr id="29" name="図 28" descr="ホワイトボードに書かれた文字&#10;&#10;自動的に生成された説明">
            <a:extLst>
              <a:ext uri="{FF2B5EF4-FFF2-40B4-BE49-F238E27FC236}">
                <a16:creationId xmlns:a16="http://schemas.microsoft.com/office/drawing/2014/main" id="{3025294D-822C-2512-6D24-A494953EE884}"/>
              </a:ext>
            </a:extLst>
          </p:cNvPr>
          <p:cNvPicPr>
            <a:picLocks noChangeAspect="1"/>
          </p:cNvPicPr>
          <p:nvPr/>
        </p:nvPicPr>
        <p:blipFill rotWithShape="1">
          <a:blip r:embed="rId13"/>
          <a:srcRect l="14606" t="5772" r="2758" b="20474"/>
          <a:stretch/>
        </p:blipFill>
        <p:spPr>
          <a:xfrm>
            <a:off x="4548765" y="8591015"/>
            <a:ext cx="2668725" cy="1786396"/>
          </a:xfrm>
          <a:prstGeom prst="rect">
            <a:avLst/>
          </a:prstGeom>
        </p:spPr>
      </p:pic>
      <p:pic>
        <p:nvPicPr>
          <p:cNvPr id="13" name="図 12" descr="屋内, 人, 女性, フロント が含まれている画像&#10;&#10;自動的に生成された説明">
            <a:extLst>
              <a:ext uri="{FF2B5EF4-FFF2-40B4-BE49-F238E27FC236}">
                <a16:creationId xmlns:a16="http://schemas.microsoft.com/office/drawing/2014/main" id="{59E366F0-FC69-E5FE-9415-6B32858FC3A5}"/>
              </a:ext>
            </a:extLst>
          </p:cNvPr>
          <p:cNvPicPr>
            <a:picLocks noChangeAspect="1"/>
          </p:cNvPicPr>
          <p:nvPr/>
        </p:nvPicPr>
        <p:blipFill rotWithShape="1">
          <a:blip r:embed="rId14"/>
          <a:srcRect l="38891" t="7073" r="9961" b="21995"/>
          <a:stretch/>
        </p:blipFill>
        <p:spPr>
          <a:xfrm>
            <a:off x="6397537" y="8542849"/>
            <a:ext cx="829854" cy="863125"/>
          </a:xfrm>
          <a:prstGeom prst="rect">
            <a:avLst/>
          </a:prstGeom>
          <a:effectLst>
            <a:softEdge rad="63500"/>
          </a:effectLst>
        </p:spPr>
      </p:pic>
      <p:sp>
        <p:nvSpPr>
          <p:cNvPr id="30" name="テキスト ボックス 29">
            <a:extLst>
              <a:ext uri="{FF2B5EF4-FFF2-40B4-BE49-F238E27FC236}">
                <a16:creationId xmlns:a16="http://schemas.microsoft.com/office/drawing/2014/main" id="{908CA52D-AFED-24AD-EDE0-BCD9DBD7E6B7}"/>
              </a:ext>
            </a:extLst>
          </p:cNvPr>
          <p:cNvSpPr txBox="1"/>
          <p:nvPr/>
        </p:nvSpPr>
        <p:spPr>
          <a:xfrm>
            <a:off x="285871" y="7079015"/>
            <a:ext cx="4301729" cy="3323987"/>
          </a:xfrm>
          <a:prstGeom prst="rect">
            <a:avLst/>
          </a:prstGeom>
          <a:noFill/>
        </p:spPr>
        <p:txBody>
          <a:bodyPr wrap="square" rtlCol="0">
            <a:spAutoFit/>
          </a:bodyPr>
          <a:lstStyle/>
          <a:p>
            <a:r>
              <a:rPr kumimoji="1" lang="ja-JP" altLang="en-US" sz="1400" dirty="0"/>
              <a:t>　青森地域の年度最後の交流会と言語リハビリ学習会を、ほ～むおんナースステーションの言語聴覚士</a:t>
            </a:r>
            <a:endParaRPr kumimoji="1" lang="en-US" altLang="ja-JP" sz="1400" dirty="0"/>
          </a:p>
          <a:p>
            <a:r>
              <a:rPr kumimoji="1" lang="ja-JP" altLang="en-US" sz="1400" dirty="0"/>
              <a:t>平井美里先生と青山瑞姫先生をお迎えして開催しました。青森地域の会員の方が、日頃訪問リハビリでご指導頂いております。今回は、話すことと、食べることについてをメーンにお話を進めて頂きました。食べることでは、嚥下食品の試食会を行ないました。ほ～むおんナースステーションの繋がりで、問屋さんから多数ご提供頂き、参加者全員で恐るおそるの試食。種類も豊富で、ビックリしました。嚥下食品の進歩を実感しました。　特に、とろみ</a:t>
            </a:r>
            <a:endParaRPr kumimoji="1" lang="en-US" altLang="ja-JP" sz="1400" dirty="0"/>
          </a:p>
          <a:p>
            <a:r>
              <a:rPr kumimoji="1" lang="ja-JP" altLang="en-US" sz="1400" dirty="0"/>
              <a:t>材の「炭酸用」「牛乳用」には驚きでし</a:t>
            </a:r>
            <a:endParaRPr kumimoji="1" lang="en-US" altLang="ja-JP" sz="1400" dirty="0"/>
          </a:p>
          <a:p>
            <a:r>
              <a:rPr kumimoji="1" lang="ja-JP" altLang="en-US" sz="1400" dirty="0"/>
              <a:t>た。豆腐も意外にいけました。味の種類</a:t>
            </a:r>
            <a:endParaRPr kumimoji="1" lang="en-US" altLang="ja-JP" sz="1400" dirty="0"/>
          </a:p>
          <a:p>
            <a:r>
              <a:rPr kumimoji="1" lang="ja-JP" altLang="en-US" sz="1400" dirty="0"/>
              <a:t>も豊富で参考になりました。チョコレー</a:t>
            </a:r>
            <a:endParaRPr kumimoji="1" lang="en-US" altLang="ja-JP" sz="1400" dirty="0"/>
          </a:p>
          <a:p>
            <a:r>
              <a:rPr kumimoji="1" lang="ja-JP" altLang="en-US" sz="1400" dirty="0"/>
              <a:t>ト味は、本当にチョコでした。</a:t>
            </a:r>
          </a:p>
        </p:txBody>
      </p:sp>
      <p:sp>
        <p:nvSpPr>
          <p:cNvPr id="31" name="テキスト ボックス 30">
            <a:extLst>
              <a:ext uri="{FF2B5EF4-FFF2-40B4-BE49-F238E27FC236}">
                <a16:creationId xmlns:a16="http://schemas.microsoft.com/office/drawing/2014/main" id="{DD5F99D8-FBDC-AD01-04A5-4BA856E427EA}"/>
              </a:ext>
            </a:extLst>
          </p:cNvPr>
          <p:cNvSpPr txBox="1"/>
          <p:nvPr/>
        </p:nvSpPr>
        <p:spPr>
          <a:xfrm>
            <a:off x="3304616" y="10272864"/>
            <a:ext cx="461472" cy="369332"/>
          </a:xfrm>
          <a:prstGeom prst="rect">
            <a:avLst/>
          </a:prstGeom>
          <a:noFill/>
        </p:spPr>
        <p:txBody>
          <a:bodyPr wrap="square" rtlCol="0">
            <a:spAutoFit/>
          </a:bodyPr>
          <a:lstStyle/>
          <a:p>
            <a:r>
              <a:rPr kumimoji="1" lang="en-US" altLang="ja-JP" b="1" dirty="0"/>
              <a:t>10</a:t>
            </a:r>
            <a:endParaRPr kumimoji="1" lang="ja-JP" altLang="en-US" b="1" dirty="0"/>
          </a:p>
        </p:txBody>
      </p:sp>
      <p:sp>
        <p:nvSpPr>
          <p:cNvPr id="3" name="正方形/長方形 2">
            <a:extLst>
              <a:ext uri="{FF2B5EF4-FFF2-40B4-BE49-F238E27FC236}">
                <a16:creationId xmlns:a16="http://schemas.microsoft.com/office/drawing/2014/main" id="{A04453B2-7C68-6B04-3CB1-4382CF03B0BC}"/>
              </a:ext>
            </a:extLst>
          </p:cNvPr>
          <p:cNvSpPr/>
          <p:nvPr/>
        </p:nvSpPr>
        <p:spPr>
          <a:xfrm>
            <a:off x="4522386" y="7137614"/>
            <a:ext cx="675290" cy="2181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ysClr val="windowText" lastClr="000000"/>
                </a:solidFill>
                <a:latin typeface="AR Pゴシック体M" panose="020B0600010101010101" pitchFamily="50" charset="-128"/>
                <a:ea typeface="AR Pゴシック体M" panose="020B0600010101010101" pitchFamily="50" charset="-128"/>
              </a:rPr>
              <a:t>平井先生</a:t>
            </a:r>
          </a:p>
        </p:txBody>
      </p:sp>
      <p:sp>
        <p:nvSpPr>
          <p:cNvPr id="5" name="テキスト ボックス 4">
            <a:extLst>
              <a:ext uri="{FF2B5EF4-FFF2-40B4-BE49-F238E27FC236}">
                <a16:creationId xmlns:a16="http://schemas.microsoft.com/office/drawing/2014/main" id="{BAE7D1F7-7C3D-86A5-2504-4F1BBDF0EFBA}"/>
              </a:ext>
            </a:extLst>
          </p:cNvPr>
          <p:cNvSpPr txBox="1"/>
          <p:nvPr/>
        </p:nvSpPr>
        <p:spPr>
          <a:xfrm>
            <a:off x="5302888" y="6548681"/>
            <a:ext cx="1574322" cy="246221"/>
          </a:xfrm>
          <a:prstGeom prst="rect">
            <a:avLst/>
          </a:prstGeom>
          <a:noFill/>
        </p:spPr>
        <p:txBody>
          <a:bodyPr wrap="square" rtlCol="0">
            <a:spAutoFit/>
          </a:bodyPr>
          <a:lstStyle/>
          <a:p>
            <a:r>
              <a:rPr kumimoji="1" lang="ja-JP" altLang="en-US" sz="1000" b="1" dirty="0">
                <a:latin typeface="AR Pゴシック体M" panose="020B0600010101010101" pitchFamily="50" charset="-128"/>
                <a:ea typeface="AR Pゴシック体M" panose="020B0600010101010101" pitchFamily="50" charset="-128"/>
              </a:rPr>
              <a:t>青森地域　学習会会場</a:t>
            </a:r>
          </a:p>
        </p:txBody>
      </p:sp>
      <p:sp>
        <p:nvSpPr>
          <p:cNvPr id="11" name="テキスト ボックス 10">
            <a:extLst>
              <a:ext uri="{FF2B5EF4-FFF2-40B4-BE49-F238E27FC236}">
                <a16:creationId xmlns:a16="http://schemas.microsoft.com/office/drawing/2014/main" id="{92386616-78C8-ECEC-DAC5-9EB029985791}"/>
              </a:ext>
            </a:extLst>
          </p:cNvPr>
          <p:cNvSpPr txBox="1"/>
          <p:nvPr/>
        </p:nvSpPr>
        <p:spPr>
          <a:xfrm>
            <a:off x="6923720" y="8634478"/>
            <a:ext cx="323165" cy="863125"/>
          </a:xfrm>
          <a:prstGeom prst="rect">
            <a:avLst/>
          </a:prstGeom>
          <a:noFill/>
          <a:ln>
            <a:noFill/>
          </a:ln>
        </p:spPr>
        <p:txBody>
          <a:bodyPr vert="eaVert" wrap="square" rtlCol="0">
            <a:spAutoFit/>
          </a:bodyPr>
          <a:lstStyle/>
          <a:p>
            <a:r>
              <a:rPr kumimoji="1" lang="ja-JP" altLang="en-US" sz="900" b="1" dirty="0">
                <a:solidFill>
                  <a:schemeClr val="bg1"/>
                </a:solidFill>
                <a:latin typeface="AR Pゴシック体M" panose="020B0600010101010101" pitchFamily="50" charset="-128"/>
                <a:ea typeface="AR Pゴシック体M" panose="020B0600010101010101" pitchFamily="50" charset="-128"/>
              </a:rPr>
              <a:t>青山先生</a:t>
            </a:r>
          </a:p>
        </p:txBody>
      </p:sp>
      <p:sp>
        <p:nvSpPr>
          <p:cNvPr id="14" name="テキスト ボックス 13">
            <a:extLst>
              <a:ext uri="{FF2B5EF4-FFF2-40B4-BE49-F238E27FC236}">
                <a16:creationId xmlns:a16="http://schemas.microsoft.com/office/drawing/2014/main" id="{4416B5DE-695D-97BB-4F9F-CAB9EB5F5DD0}"/>
              </a:ext>
            </a:extLst>
          </p:cNvPr>
          <p:cNvSpPr txBox="1"/>
          <p:nvPr/>
        </p:nvSpPr>
        <p:spPr>
          <a:xfrm>
            <a:off x="3582475" y="9250396"/>
            <a:ext cx="323165" cy="568707"/>
          </a:xfrm>
          <a:prstGeom prst="rect">
            <a:avLst/>
          </a:prstGeom>
          <a:noFill/>
          <a:ln>
            <a:noFill/>
          </a:ln>
        </p:spPr>
        <p:txBody>
          <a:bodyPr vert="eaVert" wrap="square" rtlCol="0">
            <a:spAutoFit/>
          </a:bodyPr>
          <a:lstStyle/>
          <a:p>
            <a:r>
              <a:rPr kumimoji="1" lang="ja-JP" altLang="en-US" sz="900" b="1" dirty="0">
                <a:latin typeface="AR Pゴシック体M" panose="020B0600010101010101" pitchFamily="50" charset="-128"/>
                <a:ea typeface="AR Pゴシック体M" panose="020B0600010101010101" pitchFamily="50" charset="-128"/>
              </a:rPr>
              <a:t>平井先生</a:t>
            </a:r>
          </a:p>
        </p:txBody>
      </p:sp>
      <p:sp>
        <p:nvSpPr>
          <p:cNvPr id="7" name="テキスト ボックス 6">
            <a:extLst>
              <a:ext uri="{FF2B5EF4-FFF2-40B4-BE49-F238E27FC236}">
                <a16:creationId xmlns:a16="http://schemas.microsoft.com/office/drawing/2014/main" id="{C85F2543-8391-46CA-AD7D-BD7537445B99}"/>
              </a:ext>
            </a:extLst>
          </p:cNvPr>
          <p:cNvSpPr txBox="1"/>
          <p:nvPr/>
        </p:nvSpPr>
        <p:spPr>
          <a:xfrm>
            <a:off x="4258183" y="3524377"/>
            <a:ext cx="1543738" cy="230832"/>
          </a:xfrm>
          <a:prstGeom prst="rect">
            <a:avLst/>
          </a:prstGeom>
          <a:noFill/>
          <a:ln>
            <a:noFill/>
          </a:ln>
        </p:spPr>
        <p:txBody>
          <a:bodyPr wrap="square" rtlCol="0">
            <a:spAutoFit/>
          </a:bodyPr>
          <a:lstStyle/>
          <a:p>
            <a:r>
              <a:rPr kumimoji="1" lang="ja-JP" altLang="en-US" sz="900" b="1" dirty="0">
                <a:latin typeface="AR Pゴシック体M" panose="020B0600010101010101" pitchFamily="50" charset="-128"/>
                <a:ea typeface="AR Pゴシック体M" panose="020B0600010101010101" pitchFamily="50" charset="-128"/>
              </a:rPr>
              <a:t>山下代表と虻川会長談笑中</a:t>
            </a:r>
          </a:p>
        </p:txBody>
      </p:sp>
      <p:sp>
        <p:nvSpPr>
          <p:cNvPr id="17" name="テキスト ボックス 16">
            <a:extLst>
              <a:ext uri="{FF2B5EF4-FFF2-40B4-BE49-F238E27FC236}">
                <a16:creationId xmlns:a16="http://schemas.microsoft.com/office/drawing/2014/main" id="{343832D6-A727-5D3A-20D8-6E5BD61C3945}"/>
              </a:ext>
            </a:extLst>
          </p:cNvPr>
          <p:cNvSpPr txBox="1"/>
          <p:nvPr/>
        </p:nvSpPr>
        <p:spPr>
          <a:xfrm>
            <a:off x="4218475" y="249356"/>
            <a:ext cx="1673176" cy="230832"/>
          </a:xfrm>
          <a:prstGeom prst="rect">
            <a:avLst/>
          </a:prstGeom>
          <a:noFill/>
        </p:spPr>
        <p:txBody>
          <a:bodyPr wrap="square" rtlCol="0">
            <a:spAutoFit/>
          </a:bodyPr>
          <a:lstStyle/>
          <a:p>
            <a:r>
              <a:rPr kumimoji="1" lang="ja-JP" altLang="en-US" sz="900" b="1" dirty="0">
                <a:solidFill>
                  <a:schemeClr val="bg1"/>
                </a:solidFill>
                <a:latin typeface="AR Pゴシック体M" panose="020B0600010101010101" pitchFamily="50" charset="-128"/>
                <a:ea typeface="AR Pゴシック体M" panose="020B0600010101010101" pitchFamily="50" charset="-128"/>
              </a:rPr>
              <a:t>手のツボとマッサージ法を説明</a:t>
            </a:r>
          </a:p>
        </p:txBody>
      </p:sp>
      <p:sp>
        <p:nvSpPr>
          <p:cNvPr id="19" name="正方形/長方形 18">
            <a:extLst>
              <a:ext uri="{FF2B5EF4-FFF2-40B4-BE49-F238E27FC236}">
                <a16:creationId xmlns:a16="http://schemas.microsoft.com/office/drawing/2014/main" id="{00681E00-AA1A-A181-7E04-CFE2231C776A}"/>
              </a:ext>
            </a:extLst>
          </p:cNvPr>
          <p:cNvSpPr/>
          <p:nvPr/>
        </p:nvSpPr>
        <p:spPr>
          <a:xfrm>
            <a:off x="6515769" y="1023294"/>
            <a:ext cx="757112" cy="1858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お手本指導</a:t>
            </a:r>
          </a:p>
        </p:txBody>
      </p:sp>
      <p:sp>
        <p:nvSpPr>
          <p:cNvPr id="24" name="正方形/長方形 23">
            <a:extLst>
              <a:ext uri="{FF2B5EF4-FFF2-40B4-BE49-F238E27FC236}">
                <a16:creationId xmlns:a16="http://schemas.microsoft.com/office/drawing/2014/main" id="{15696639-66EB-718E-98A9-B4FE07008B9A}"/>
              </a:ext>
            </a:extLst>
          </p:cNvPr>
          <p:cNvSpPr/>
          <p:nvPr/>
        </p:nvSpPr>
        <p:spPr>
          <a:xfrm>
            <a:off x="5695427" y="990050"/>
            <a:ext cx="692209"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下舘さん</a:t>
            </a:r>
          </a:p>
        </p:txBody>
      </p:sp>
      <p:sp>
        <p:nvSpPr>
          <p:cNvPr id="25" name="正方形/長方形 24">
            <a:extLst>
              <a:ext uri="{FF2B5EF4-FFF2-40B4-BE49-F238E27FC236}">
                <a16:creationId xmlns:a16="http://schemas.microsoft.com/office/drawing/2014/main" id="{0A740BA3-1195-7495-610F-B6742AD1636D}"/>
              </a:ext>
            </a:extLst>
          </p:cNvPr>
          <p:cNvSpPr/>
          <p:nvPr/>
        </p:nvSpPr>
        <p:spPr>
          <a:xfrm>
            <a:off x="6172305" y="314402"/>
            <a:ext cx="630258" cy="1818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鈴木さん</a:t>
            </a:r>
          </a:p>
        </p:txBody>
      </p:sp>
      <p:sp>
        <p:nvSpPr>
          <p:cNvPr id="26" name="正方形/長方形 25">
            <a:extLst>
              <a:ext uri="{FF2B5EF4-FFF2-40B4-BE49-F238E27FC236}">
                <a16:creationId xmlns:a16="http://schemas.microsoft.com/office/drawing/2014/main" id="{E76E9B97-D33C-8E56-D6F9-1E71A9AFCA6E}"/>
              </a:ext>
            </a:extLst>
          </p:cNvPr>
          <p:cNvSpPr/>
          <p:nvPr/>
        </p:nvSpPr>
        <p:spPr>
          <a:xfrm>
            <a:off x="5031259" y="1135376"/>
            <a:ext cx="692209" cy="2119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塩崎先生</a:t>
            </a:r>
          </a:p>
        </p:txBody>
      </p:sp>
      <p:sp>
        <p:nvSpPr>
          <p:cNvPr id="28" name="テキスト ボックス 27">
            <a:extLst>
              <a:ext uri="{FF2B5EF4-FFF2-40B4-BE49-F238E27FC236}">
                <a16:creationId xmlns:a16="http://schemas.microsoft.com/office/drawing/2014/main" id="{7DB7BC64-FF3D-D9E9-D388-A63CAAEA155A}"/>
              </a:ext>
            </a:extLst>
          </p:cNvPr>
          <p:cNvSpPr txBox="1"/>
          <p:nvPr/>
        </p:nvSpPr>
        <p:spPr>
          <a:xfrm>
            <a:off x="5695427" y="2410011"/>
            <a:ext cx="1450312" cy="230832"/>
          </a:xfrm>
          <a:prstGeom prst="rect">
            <a:avLst/>
          </a:prstGeom>
          <a:noFill/>
        </p:spPr>
        <p:txBody>
          <a:bodyPr wrap="square" rtlCol="0">
            <a:spAutoFit/>
          </a:bodyPr>
          <a:lstStyle/>
          <a:p>
            <a:r>
              <a:rPr kumimoji="1" lang="ja-JP" altLang="en-US" sz="900" b="1" dirty="0">
                <a:latin typeface="AR Pゴシック体M" panose="020B0600010101010101" pitchFamily="50" charset="-128"/>
                <a:ea typeface="AR Pゴシック体M" panose="020B0600010101010101" pitchFamily="50" charset="-128"/>
              </a:rPr>
              <a:t>アロマクリームをすり込む</a:t>
            </a:r>
          </a:p>
        </p:txBody>
      </p:sp>
      <p:sp>
        <p:nvSpPr>
          <p:cNvPr id="32" name="正方形/長方形 31">
            <a:extLst>
              <a:ext uri="{FF2B5EF4-FFF2-40B4-BE49-F238E27FC236}">
                <a16:creationId xmlns:a16="http://schemas.microsoft.com/office/drawing/2014/main" id="{B714EF7E-4C2A-F412-7652-9707B696A6E8}"/>
              </a:ext>
            </a:extLst>
          </p:cNvPr>
          <p:cNvSpPr/>
          <p:nvPr/>
        </p:nvSpPr>
        <p:spPr>
          <a:xfrm>
            <a:off x="5933369" y="3239561"/>
            <a:ext cx="985559"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西村ご夫妻</a:t>
            </a:r>
          </a:p>
        </p:txBody>
      </p:sp>
      <p:sp>
        <p:nvSpPr>
          <p:cNvPr id="33" name="正方形/長方形 32">
            <a:extLst>
              <a:ext uri="{FF2B5EF4-FFF2-40B4-BE49-F238E27FC236}">
                <a16:creationId xmlns:a16="http://schemas.microsoft.com/office/drawing/2014/main" id="{82527C2D-D225-65D7-474B-02EBDFBAD6AA}"/>
              </a:ext>
            </a:extLst>
          </p:cNvPr>
          <p:cNvSpPr/>
          <p:nvPr/>
        </p:nvSpPr>
        <p:spPr>
          <a:xfrm>
            <a:off x="4432202" y="3323811"/>
            <a:ext cx="1344146" cy="1773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施術を受ける鈴木さん</a:t>
            </a:r>
          </a:p>
        </p:txBody>
      </p:sp>
      <p:sp>
        <p:nvSpPr>
          <p:cNvPr id="34" name="正方形/長方形 33">
            <a:extLst>
              <a:ext uri="{FF2B5EF4-FFF2-40B4-BE49-F238E27FC236}">
                <a16:creationId xmlns:a16="http://schemas.microsoft.com/office/drawing/2014/main" id="{2A6ABC8D-4552-017D-3F46-0A7D76410B4A}"/>
              </a:ext>
            </a:extLst>
          </p:cNvPr>
          <p:cNvSpPr/>
          <p:nvPr/>
        </p:nvSpPr>
        <p:spPr>
          <a:xfrm>
            <a:off x="5978124" y="2170622"/>
            <a:ext cx="1075289" cy="2103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気持良くマッサージ</a:t>
            </a:r>
          </a:p>
        </p:txBody>
      </p:sp>
      <p:sp>
        <p:nvSpPr>
          <p:cNvPr id="35" name="正方形/長方形 34">
            <a:extLst>
              <a:ext uri="{FF2B5EF4-FFF2-40B4-BE49-F238E27FC236}">
                <a16:creationId xmlns:a16="http://schemas.microsoft.com/office/drawing/2014/main" id="{84C0720B-B397-D3F5-1A07-14D849BAC989}"/>
              </a:ext>
            </a:extLst>
          </p:cNvPr>
          <p:cNvSpPr/>
          <p:nvPr/>
        </p:nvSpPr>
        <p:spPr>
          <a:xfrm>
            <a:off x="6072507" y="1447145"/>
            <a:ext cx="630258" cy="2103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下舘さん</a:t>
            </a:r>
          </a:p>
        </p:txBody>
      </p:sp>
      <p:sp>
        <p:nvSpPr>
          <p:cNvPr id="36" name="正方形/長方形 35">
            <a:extLst>
              <a:ext uri="{FF2B5EF4-FFF2-40B4-BE49-F238E27FC236}">
                <a16:creationId xmlns:a16="http://schemas.microsoft.com/office/drawing/2014/main" id="{CC6D0C60-F3FD-518F-87A6-D1E584606D2C}"/>
              </a:ext>
            </a:extLst>
          </p:cNvPr>
          <p:cNvSpPr/>
          <p:nvPr/>
        </p:nvSpPr>
        <p:spPr>
          <a:xfrm>
            <a:off x="5883730" y="4363241"/>
            <a:ext cx="1450312" cy="2308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bg1"/>
                </a:solidFill>
                <a:latin typeface="AR Pゴシック体M" panose="020B0600010101010101" pitchFamily="50" charset="-128"/>
                <a:ea typeface="AR Pゴシック体M" panose="020B0600010101010101" pitchFamily="50" charset="-128"/>
              </a:rPr>
              <a:t>施術を受ける村井副代表</a:t>
            </a:r>
          </a:p>
        </p:txBody>
      </p:sp>
      <p:sp>
        <p:nvSpPr>
          <p:cNvPr id="37" name="正方形/長方形 36">
            <a:extLst>
              <a:ext uri="{FF2B5EF4-FFF2-40B4-BE49-F238E27FC236}">
                <a16:creationId xmlns:a16="http://schemas.microsoft.com/office/drawing/2014/main" id="{91E0B29E-F5B3-46D8-B015-84D23C929C37}"/>
              </a:ext>
            </a:extLst>
          </p:cNvPr>
          <p:cNvSpPr/>
          <p:nvPr/>
        </p:nvSpPr>
        <p:spPr>
          <a:xfrm>
            <a:off x="5694879" y="3433073"/>
            <a:ext cx="1365716" cy="2220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ご主人同士で情報交換</a:t>
            </a:r>
          </a:p>
        </p:txBody>
      </p:sp>
      <p:sp>
        <p:nvSpPr>
          <p:cNvPr id="38" name="正方形/長方形 37">
            <a:extLst>
              <a:ext uri="{FF2B5EF4-FFF2-40B4-BE49-F238E27FC236}">
                <a16:creationId xmlns:a16="http://schemas.microsoft.com/office/drawing/2014/main" id="{2F19B939-F778-6937-FF7B-802AE2BB8623}"/>
              </a:ext>
            </a:extLst>
          </p:cNvPr>
          <p:cNvSpPr/>
          <p:nvPr/>
        </p:nvSpPr>
        <p:spPr>
          <a:xfrm>
            <a:off x="4926750" y="2090719"/>
            <a:ext cx="819788" cy="3151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マッサージ受ける吉田さん</a:t>
            </a:r>
          </a:p>
        </p:txBody>
      </p:sp>
      <p:sp>
        <p:nvSpPr>
          <p:cNvPr id="39" name="正方形/長方形 38">
            <a:extLst>
              <a:ext uri="{FF2B5EF4-FFF2-40B4-BE49-F238E27FC236}">
                <a16:creationId xmlns:a16="http://schemas.microsoft.com/office/drawing/2014/main" id="{9F4B0BE2-BB1E-7CF7-5525-6EE835E595DD}"/>
              </a:ext>
            </a:extLst>
          </p:cNvPr>
          <p:cNvSpPr/>
          <p:nvPr/>
        </p:nvSpPr>
        <p:spPr>
          <a:xfrm>
            <a:off x="6316561" y="8387408"/>
            <a:ext cx="888290" cy="2462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ysClr val="windowText" lastClr="000000"/>
                </a:solidFill>
                <a:latin typeface="AR Pゴシック体M" panose="020B0600010101010101" pitchFamily="50" charset="-128"/>
                <a:ea typeface="AR Pゴシック体M" panose="020B0600010101010101" pitchFamily="50" charset="-128"/>
              </a:rPr>
              <a:t>参加者 </a:t>
            </a:r>
            <a:r>
              <a:rPr kumimoji="1" lang="ja-JP" altLang="en-US" sz="1000" b="1" dirty="0">
                <a:solidFill>
                  <a:sysClr val="windowText" lastClr="000000"/>
                </a:solidFill>
                <a:latin typeface="AR Pゴシック体M" panose="020B0600010101010101" pitchFamily="50" charset="-128"/>
                <a:ea typeface="AR Pゴシック体M" panose="020B0600010101010101" pitchFamily="50" charset="-128"/>
              </a:rPr>
              <a:t>１８</a:t>
            </a:r>
            <a:r>
              <a:rPr kumimoji="1" lang="ja-JP" altLang="en-US" sz="900" b="1" dirty="0">
                <a:solidFill>
                  <a:sysClr val="windowText" lastClr="000000"/>
                </a:solidFill>
                <a:latin typeface="AR Pゴシック体M" panose="020B0600010101010101" pitchFamily="50" charset="-128"/>
                <a:ea typeface="AR Pゴシック体M" panose="020B0600010101010101" pitchFamily="50" charset="-128"/>
              </a:rPr>
              <a:t>名</a:t>
            </a:r>
          </a:p>
        </p:txBody>
      </p:sp>
    </p:spTree>
    <p:extLst>
      <p:ext uri="{BB962C8B-B14F-4D97-AF65-F5344CB8AC3E}">
        <p14:creationId xmlns:p14="http://schemas.microsoft.com/office/powerpoint/2010/main" val="2432894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の上に立っている女性たち&#10;&#10;中程度の精度で自動的に生成された説明">
            <a:extLst>
              <a:ext uri="{FF2B5EF4-FFF2-40B4-BE49-F238E27FC236}">
                <a16:creationId xmlns:a16="http://schemas.microsoft.com/office/drawing/2014/main" id="{3EA35059-5AC6-B480-8647-E7776FD3CF18}"/>
              </a:ext>
            </a:extLst>
          </p:cNvPr>
          <p:cNvPicPr>
            <a:picLocks noChangeAspect="1"/>
          </p:cNvPicPr>
          <p:nvPr/>
        </p:nvPicPr>
        <p:blipFill>
          <a:blip r:embed="rId3"/>
          <a:stretch>
            <a:fillRect/>
          </a:stretch>
        </p:blipFill>
        <p:spPr>
          <a:xfrm>
            <a:off x="3779837" y="344017"/>
            <a:ext cx="1350650" cy="1012987"/>
          </a:xfrm>
          <a:prstGeom prst="rect">
            <a:avLst/>
          </a:prstGeom>
        </p:spPr>
      </p:pic>
      <p:pic>
        <p:nvPicPr>
          <p:cNvPr id="6" name="図 5" descr="ケーキを囲む人々&#10;&#10;自動的に生成された説明">
            <a:extLst>
              <a:ext uri="{FF2B5EF4-FFF2-40B4-BE49-F238E27FC236}">
                <a16:creationId xmlns:a16="http://schemas.microsoft.com/office/drawing/2014/main" id="{6E866F8A-6A5B-CE48-A242-0975939ED2CF}"/>
              </a:ext>
            </a:extLst>
          </p:cNvPr>
          <p:cNvPicPr>
            <a:picLocks noChangeAspect="1"/>
          </p:cNvPicPr>
          <p:nvPr/>
        </p:nvPicPr>
        <p:blipFill>
          <a:blip r:embed="rId4"/>
          <a:stretch>
            <a:fillRect/>
          </a:stretch>
        </p:blipFill>
        <p:spPr>
          <a:xfrm>
            <a:off x="3779832" y="1337984"/>
            <a:ext cx="1376011" cy="1032008"/>
          </a:xfrm>
          <a:prstGeom prst="rect">
            <a:avLst/>
          </a:prstGeom>
        </p:spPr>
      </p:pic>
      <p:pic>
        <p:nvPicPr>
          <p:cNvPr id="8" name="図 7" descr="会議室のテーブルと椅子&#10;&#10;自動的に生成された説明">
            <a:extLst>
              <a:ext uri="{FF2B5EF4-FFF2-40B4-BE49-F238E27FC236}">
                <a16:creationId xmlns:a16="http://schemas.microsoft.com/office/drawing/2014/main" id="{1036EDAA-AC7E-8046-9DED-D6669FEF658A}"/>
              </a:ext>
            </a:extLst>
          </p:cNvPr>
          <p:cNvPicPr>
            <a:picLocks noChangeAspect="1"/>
          </p:cNvPicPr>
          <p:nvPr/>
        </p:nvPicPr>
        <p:blipFill>
          <a:blip r:embed="rId5"/>
          <a:stretch>
            <a:fillRect/>
          </a:stretch>
        </p:blipFill>
        <p:spPr>
          <a:xfrm>
            <a:off x="3779832" y="2355594"/>
            <a:ext cx="1350649" cy="1012987"/>
          </a:xfrm>
          <a:prstGeom prst="rect">
            <a:avLst/>
          </a:prstGeom>
        </p:spPr>
      </p:pic>
      <p:pic>
        <p:nvPicPr>
          <p:cNvPr id="10" name="図 9" descr="レストランのテーブルに座っている人たち&#10;&#10;中程度の精度で自動的に生成された説明">
            <a:extLst>
              <a:ext uri="{FF2B5EF4-FFF2-40B4-BE49-F238E27FC236}">
                <a16:creationId xmlns:a16="http://schemas.microsoft.com/office/drawing/2014/main" id="{A80A150C-8FD9-5164-D683-9F1876F2B81A}"/>
              </a:ext>
            </a:extLst>
          </p:cNvPr>
          <p:cNvPicPr>
            <a:picLocks noChangeAspect="1"/>
          </p:cNvPicPr>
          <p:nvPr/>
        </p:nvPicPr>
        <p:blipFill rotWithShape="1">
          <a:blip r:embed="rId6"/>
          <a:srcRect b="11319"/>
          <a:stretch/>
        </p:blipFill>
        <p:spPr>
          <a:xfrm>
            <a:off x="5130487" y="1987976"/>
            <a:ext cx="2099151" cy="1396160"/>
          </a:xfrm>
          <a:prstGeom prst="rect">
            <a:avLst/>
          </a:prstGeom>
        </p:spPr>
      </p:pic>
      <p:pic>
        <p:nvPicPr>
          <p:cNvPr id="12" name="図 11" descr="病室にいる人たち&#10;&#10;低い精度で自動的に生成された説明">
            <a:extLst>
              <a:ext uri="{FF2B5EF4-FFF2-40B4-BE49-F238E27FC236}">
                <a16:creationId xmlns:a16="http://schemas.microsoft.com/office/drawing/2014/main" id="{E67AE488-FA21-6FC7-DFE5-92600C3CBF2A}"/>
              </a:ext>
            </a:extLst>
          </p:cNvPr>
          <p:cNvPicPr>
            <a:picLocks noChangeAspect="1"/>
          </p:cNvPicPr>
          <p:nvPr/>
        </p:nvPicPr>
        <p:blipFill rotWithShape="1">
          <a:blip r:embed="rId7"/>
          <a:srcRect l="38099" t="29033" r="8099" b="14786"/>
          <a:stretch/>
        </p:blipFill>
        <p:spPr>
          <a:xfrm>
            <a:off x="5119005" y="372198"/>
            <a:ext cx="2099155" cy="1643973"/>
          </a:xfrm>
          <a:prstGeom prst="rect">
            <a:avLst/>
          </a:prstGeom>
        </p:spPr>
      </p:pic>
      <p:sp>
        <p:nvSpPr>
          <p:cNvPr id="17" name="テキスト ボックス 16">
            <a:extLst>
              <a:ext uri="{FF2B5EF4-FFF2-40B4-BE49-F238E27FC236}">
                <a16:creationId xmlns:a16="http://schemas.microsoft.com/office/drawing/2014/main" id="{F4145D71-7B20-FB55-32AA-8C0C3E05D906}"/>
              </a:ext>
            </a:extLst>
          </p:cNvPr>
          <p:cNvSpPr txBox="1"/>
          <p:nvPr/>
        </p:nvSpPr>
        <p:spPr>
          <a:xfrm>
            <a:off x="326774" y="316924"/>
            <a:ext cx="3503776" cy="4185761"/>
          </a:xfrm>
          <a:prstGeom prst="rect">
            <a:avLst/>
          </a:prstGeom>
          <a:noFill/>
        </p:spPr>
        <p:txBody>
          <a:bodyPr wrap="square" rtlCol="0">
            <a:spAutoFit/>
          </a:bodyPr>
          <a:lstStyle/>
          <a:p>
            <a:r>
              <a:rPr kumimoji="1" lang="ja-JP" altLang="en-US" sz="1400" dirty="0"/>
              <a:t>提供された食品を、平井先生と青山先生が参加者にコップと器、スプーンなどを</a:t>
            </a:r>
            <a:endParaRPr kumimoji="1" lang="en-US" altLang="ja-JP" sz="1400" dirty="0"/>
          </a:p>
          <a:p>
            <a:r>
              <a:rPr kumimoji="1" lang="ja-JP" altLang="en-US" sz="1400" dirty="0"/>
              <a:t>配り、最新の嚥下食品を体験しました。</a:t>
            </a:r>
            <a:endParaRPr kumimoji="1" lang="en-US" altLang="ja-JP" sz="1400" dirty="0"/>
          </a:p>
          <a:p>
            <a:r>
              <a:rPr kumimoji="1" lang="ja-JP" altLang="en-US" sz="1400" dirty="0"/>
              <a:t>最後に</a:t>
            </a:r>
            <a:r>
              <a:rPr kumimoji="1" lang="en-US" altLang="ja-JP" sz="1400" dirty="0"/>
              <a:t>､</a:t>
            </a:r>
            <a:r>
              <a:rPr kumimoji="1" lang="ja-JP" altLang="en-US" sz="1400" dirty="0"/>
              <a:t>余った嚥下食品は参加者に分配</a:t>
            </a:r>
            <a:endParaRPr kumimoji="1" lang="en-US" altLang="ja-JP" sz="1400" dirty="0"/>
          </a:p>
          <a:p>
            <a:r>
              <a:rPr kumimoji="1" lang="ja-JP" altLang="en-US" sz="1400" dirty="0"/>
              <a:t>、お持ち帰えり頂きました。</a:t>
            </a:r>
            <a:endParaRPr kumimoji="1" lang="en-US" altLang="ja-JP" sz="1400" dirty="0"/>
          </a:p>
          <a:p>
            <a:r>
              <a:rPr kumimoji="1" lang="ja-JP" altLang="en-US" sz="1400" dirty="0"/>
              <a:t>　最後に、次年度の活動について意見交換をしました。やりたい活動は、川口学級リハビリ教室、言語リハビリ学習会、</a:t>
            </a:r>
            <a:endParaRPr kumimoji="1" lang="en-US" altLang="ja-JP" sz="1400" dirty="0"/>
          </a:p>
          <a:p>
            <a:r>
              <a:rPr kumimoji="1" lang="ja-JP" altLang="en-US" sz="1400" dirty="0"/>
              <a:t>「どう生きるか」についてのお話を聴きたい等の要望がありました。</a:t>
            </a:r>
            <a:endParaRPr kumimoji="1" lang="en-US" altLang="ja-JP" sz="1400" dirty="0"/>
          </a:p>
          <a:p>
            <a:r>
              <a:rPr kumimoji="1" lang="ja-JP" altLang="en-US" sz="1400" dirty="0"/>
              <a:t>　近況では、大川さんは、五十肩がひどくて</a:t>
            </a:r>
            <a:r>
              <a:rPr kumimoji="1" lang="en-US" altLang="ja-JP" sz="1400" dirty="0"/>
              <a:t>､MRI</a:t>
            </a:r>
            <a:r>
              <a:rPr kumimoji="1" lang="ja-JP" altLang="en-US" sz="1400" dirty="0"/>
              <a:t>で検査をした。病気の進行も感じている。最近、自分をみがくことと、これから「どう生きる」等考える事があり、そういうお話しが聴けたらと思っております。　嶋田さんは</a:t>
            </a:r>
            <a:r>
              <a:rPr kumimoji="1" lang="en-US" altLang="ja-JP" sz="1400" dirty="0"/>
              <a:t>､7</a:t>
            </a:r>
            <a:r>
              <a:rPr kumimoji="1" lang="ja-JP" altLang="en-US" sz="1400" dirty="0"/>
              <a:t>月で仕事を止めた。それから進行が早なった感じがする。田中さんは、生活を２階から１階に移して動きが楽になった。</a:t>
            </a:r>
            <a:endParaRPr kumimoji="1" lang="en-US" altLang="ja-JP" sz="1400" dirty="0"/>
          </a:p>
        </p:txBody>
      </p:sp>
      <p:sp>
        <p:nvSpPr>
          <p:cNvPr id="2" name="テキスト ボックス 1">
            <a:extLst>
              <a:ext uri="{FF2B5EF4-FFF2-40B4-BE49-F238E27FC236}">
                <a16:creationId xmlns:a16="http://schemas.microsoft.com/office/drawing/2014/main" id="{DF29A060-C922-EFD4-3D06-5D2E12D69AFE}"/>
              </a:ext>
            </a:extLst>
          </p:cNvPr>
          <p:cNvSpPr txBox="1"/>
          <p:nvPr/>
        </p:nvSpPr>
        <p:spPr>
          <a:xfrm>
            <a:off x="3779832" y="3430332"/>
            <a:ext cx="3449806" cy="1600438"/>
          </a:xfrm>
          <a:prstGeom prst="rect">
            <a:avLst/>
          </a:prstGeom>
          <a:noFill/>
          <a:ln w="12700">
            <a:solidFill>
              <a:srgbClr val="C00000"/>
            </a:solidFill>
          </a:ln>
        </p:spPr>
        <p:txBody>
          <a:bodyPr wrap="square" rtlCol="0">
            <a:spAutoFit/>
          </a:bodyPr>
          <a:lstStyle/>
          <a:p>
            <a:r>
              <a:rPr kumimoji="1" lang="ja-JP" altLang="en-US" sz="1400" b="1" dirty="0"/>
              <a:t>　　青森地域　令和６年活動（案）</a:t>
            </a:r>
            <a:endParaRPr kumimoji="1" lang="en-US" altLang="ja-JP" sz="1400" b="1" dirty="0"/>
          </a:p>
          <a:p>
            <a:r>
              <a:rPr kumimoji="1" lang="ja-JP" altLang="en-US" sz="1400" dirty="0"/>
              <a:t>①川口学級リハビリ教室（川口教授）</a:t>
            </a:r>
            <a:endParaRPr kumimoji="1" lang="en-US" altLang="ja-JP" sz="1400" dirty="0"/>
          </a:p>
          <a:p>
            <a:r>
              <a:rPr kumimoji="1" lang="ja-JP" altLang="en-US" sz="1400" dirty="0"/>
              <a:t>②言語リハビリ学習会（ほ～むおん）</a:t>
            </a:r>
            <a:endParaRPr kumimoji="1" lang="en-US" altLang="ja-JP" sz="1400" dirty="0"/>
          </a:p>
          <a:p>
            <a:r>
              <a:rPr kumimoji="1" lang="ja-JP" altLang="en-US" sz="1400" dirty="0"/>
              <a:t>③どう生きるか～曹洞宗常光寺西村住職</a:t>
            </a:r>
            <a:endParaRPr kumimoji="1" lang="en-US" altLang="ja-JP" sz="1400" dirty="0"/>
          </a:p>
          <a:p>
            <a:r>
              <a:rPr kumimoji="1" lang="ja-JP" altLang="en-US" sz="1400" dirty="0"/>
              <a:t>④日帰り小旅行</a:t>
            </a:r>
            <a:endParaRPr kumimoji="1" lang="en-US" altLang="ja-JP" sz="1400" dirty="0"/>
          </a:p>
          <a:p>
            <a:r>
              <a:rPr kumimoji="1" lang="en-US" altLang="ja-JP" sz="1400" dirty="0"/>
              <a:t>※</a:t>
            </a:r>
            <a:r>
              <a:rPr kumimoji="1" lang="ja-JP" altLang="en-US" sz="1400" dirty="0"/>
              <a:t>各地域と日程の摺り合わせと、講師との調整を進めます。</a:t>
            </a:r>
          </a:p>
        </p:txBody>
      </p:sp>
      <p:sp>
        <p:nvSpPr>
          <p:cNvPr id="3" name="四角形: 角を丸くする 2">
            <a:extLst>
              <a:ext uri="{FF2B5EF4-FFF2-40B4-BE49-F238E27FC236}">
                <a16:creationId xmlns:a16="http://schemas.microsoft.com/office/drawing/2014/main" id="{0D6EDE80-505F-ECD2-B7F8-E309ADC25998}"/>
              </a:ext>
            </a:extLst>
          </p:cNvPr>
          <p:cNvSpPr/>
          <p:nvPr/>
        </p:nvSpPr>
        <p:spPr>
          <a:xfrm>
            <a:off x="326774" y="4718582"/>
            <a:ext cx="3359401" cy="367200"/>
          </a:xfrm>
          <a:prstGeom prst="roundRect">
            <a:avLst/>
          </a:prstGeom>
          <a:solidFill>
            <a:srgbClr val="C67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AR悠々ゴシック体E" panose="020B0609010101010101" pitchFamily="49" charset="-128"/>
                <a:ea typeface="AR悠々ゴシック体E" panose="020B0609010101010101" pitchFamily="49" charset="-128"/>
              </a:rPr>
              <a:t>西北五地域　</a:t>
            </a:r>
            <a:r>
              <a:rPr kumimoji="1" lang="ja-JP" altLang="en-US" sz="1600" dirty="0">
                <a:latin typeface="AR悠々ゴシック体E" panose="020B0609010101010101" pitchFamily="49" charset="-128"/>
                <a:ea typeface="AR悠々ゴシック体E" panose="020B0609010101010101" pitchFamily="49" charset="-128"/>
              </a:rPr>
              <a:t>患者･家族交流会開催</a:t>
            </a:r>
          </a:p>
        </p:txBody>
      </p:sp>
      <p:sp>
        <p:nvSpPr>
          <p:cNvPr id="5" name="テキスト ボックス 4">
            <a:extLst>
              <a:ext uri="{FF2B5EF4-FFF2-40B4-BE49-F238E27FC236}">
                <a16:creationId xmlns:a16="http://schemas.microsoft.com/office/drawing/2014/main" id="{3B9CFFC3-DAD5-1D8A-A46F-6ADC881B5FD8}"/>
              </a:ext>
            </a:extLst>
          </p:cNvPr>
          <p:cNvSpPr txBox="1"/>
          <p:nvPr/>
        </p:nvSpPr>
        <p:spPr>
          <a:xfrm flipH="1">
            <a:off x="235615" y="4441342"/>
            <a:ext cx="3635376" cy="276999"/>
          </a:xfrm>
          <a:prstGeom prst="rect">
            <a:avLst/>
          </a:prstGeom>
          <a:noFill/>
        </p:spPr>
        <p:txBody>
          <a:bodyPr wrap="square" rtlCol="0">
            <a:spAutoFit/>
          </a:bodyPr>
          <a:lstStyle/>
          <a:p>
            <a:r>
              <a:rPr kumimoji="1" lang="ja-JP" altLang="en-US" sz="1200" b="1" dirty="0">
                <a:latin typeface="AR P丸ゴシック体M" panose="020B0600010101010101" pitchFamily="50" charset="-128"/>
                <a:ea typeface="AR P丸ゴシック体M" panose="020B0600010101010101" pitchFamily="50" charset="-128"/>
              </a:rPr>
              <a:t>令和</a:t>
            </a:r>
            <a:r>
              <a:rPr kumimoji="1" lang="en-US" altLang="ja-JP" sz="1200" b="1" dirty="0">
                <a:latin typeface="AR P丸ゴシック体M" panose="020B0600010101010101" pitchFamily="50" charset="-128"/>
                <a:ea typeface="AR P丸ゴシック体M" panose="020B0600010101010101" pitchFamily="50" charset="-128"/>
              </a:rPr>
              <a:t>5</a:t>
            </a:r>
            <a:r>
              <a:rPr kumimoji="1" lang="ja-JP" altLang="en-US" sz="1200" b="1" dirty="0">
                <a:latin typeface="AR P丸ゴシック体M" panose="020B0600010101010101" pitchFamily="50" charset="-128"/>
                <a:ea typeface="AR P丸ゴシック体M" panose="020B0600010101010101" pitchFamily="50" charset="-128"/>
              </a:rPr>
              <a:t>年</a:t>
            </a:r>
            <a:r>
              <a:rPr kumimoji="1" lang="en-US" altLang="ja-JP" sz="1200" b="1" dirty="0">
                <a:latin typeface="AR P丸ゴシック体M" panose="020B0600010101010101" pitchFamily="50" charset="-128"/>
                <a:ea typeface="AR P丸ゴシック体M" panose="020B0600010101010101" pitchFamily="50" charset="-128"/>
              </a:rPr>
              <a:t>12</a:t>
            </a:r>
            <a:r>
              <a:rPr kumimoji="1" lang="ja-JP" altLang="en-US" sz="1200" b="1" dirty="0">
                <a:latin typeface="AR P丸ゴシック体M" panose="020B0600010101010101" pitchFamily="50" charset="-128"/>
                <a:ea typeface="AR P丸ゴシック体M" panose="020B0600010101010101" pitchFamily="50" charset="-128"/>
              </a:rPr>
              <a:t>月</a:t>
            </a:r>
            <a:r>
              <a:rPr kumimoji="1" lang="en-US" altLang="ja-JP" sz="1200" b="1" dirty="0">
                <a:latin typeface="AR P丸ゴシック体M" panose="020B0600010101010101" pitchFamily="50" charset="-128"/>
                <a:ea typeface="AR P丸ゴシック体M" panose="020B0600010101010101" pitchFamily="50" charset="-128"/>
              </a:rPr>
              <a:t>10</a:t>
            </a:r>
            <a:r>
              <a:rPr kumimoji="1" lang="ja-JP" altLang="en-US" sz="1100" b="1" dirty="0">
                <a:latin typeface="AR P丸ゴシック体M" panose="020B0600010101010101" pitchFamily="50" charset="-128"/>
                <a:ea typeface="AR P丸ゴシック体M" panose="020B0600010101010101" pitchFamily="50" charset="-128"/>
              </a:rPr>
              <a:t>日髙橋デイサービスリハビリセンター</a:t>
            </a:r>
          </a:p>
        </p:txBody>
      </p:sp>
      <p:sp>
        <p:nvSpPr>
          <p:cNvPr id="7" name="テキスト ボックス 6">
            <a:extLst>
              <a:ext uri="{FF2B5EF4-FFF2-40B4-BE49-F238E27FC236}">
                <a16:creationId xmlns:a16="http://schemas.microsoft.com/office/drawing/2014/main" id="{DAA11F11-CFC0-88DF-71BE-DE0B76613864}"/>
              </a:ext>
            </a:extLst>
          </p:cNvPr>
          <p:cNvSpPr txBox="1"/>
          <p:nvPr/>
        </p:nvSpPr>
        <p:spPr>
          <a:xfrm>
            <a:off x="235615" y="5130250"/>
            <a:ext cx="3702642" cy="4185761"/>
          </a:xfrm>
          <a:prstGeom prst="rect">
            <a:avLst/>
          </a:prstGeom>
          <a:noFill/>
        </p:spPr>
        <p:txBody>
          <a:bodyPr wrap="square" rtlCol="0">
            <a:spAutoFit/>
          </a:bodyPr>
          <a:lstStyle/>
          <a:p>
            <a:r>
              <a:rPr kumimoji="1" lang="ja-JP" altLang="en-US" sz="1400" dirty="0"/>
              <a:t>　西北五地域の年度最後の交流会を髙橋代表以下</a:t>
            </a:r>
            <a:r>
              <a:rPr kumimoji="1" lang="en-US" altLang="ja-JP" sz="1400" dirty="0"/>
              <a:t>5</a:t>
            </a:r>
            <a:r>
              <a:rPr kumimoji="1" lang="ja-JP" altLang="en-US" sz="1400" dirty="0"/>
              <a:t>名が参加して行ないました。</a:t>
            </a:r>
            <a:endParaRPr kumimoji="1" lang="en-US" altLang="ja-JP" sz="1400" dirty="0"/>
          </a:p>
          <a:p>
            <a:r>
              <a:rPr kumimoji="1" lang="ja-JP" altLang="en-US" sz="1400" dirty="0"/>
              <a:t>　今年度の活動の振返りと、来年度の活動の中身について、意見交換しました。髙橋代表から、電子レンジを使った料理等の試食会の提案が有り、これに、嚥下食品の試食会も併せてやってみることとしました。また、在宅生活における生活相談会をほ～むおんナースステーションの雪田昇一先生に講師のお願いする。レクリエーションでは、日帰り小旅行（あそべの森いわき荘でのランチ交流と温泉入浴）５月</a:t>
            </a:r>
            <a:r>
              <a:rPr kumimoji="1" lang="en-US" altLang="ja-JP" sz="1400" dirty="0"/>
              <a:t>26</a:t>
            </a:r>
            <a:r>
              <a:rPr kumimoji="1" lang="ja-JP" altLang="en-US" sz="1400" dirty="0"/>
              <a:t>日の総会の時に、野辺地町曹洞宗常光寺西村ご住職をお迎えして、「どう生きるか」をテーマにお話をして頂く、西北五地域のメンバーも参加する。　近況報告の中では、角田副会長が頻尿がひどくて、夜中４回ほど、日中は１時間おきに行く、泌尿器科について病院の情報交換をした。</a:t>
            </a:r>
            <a:endParaRPr kumimoji="1" lang="en-US" altLang="ja-JP" sz="1400" dirty="0"/>
          </a:p>
        </p:txBody>
      </p:sp>
      <p:sp>
        <p:nvSpPr>
          <p:cNvPr id="13" name="テキスト ボックス 12">
            <a:extLst>
              <a:ext uri="{FF2B5EF4-FFF2-40B4-BE49-F238E27FC236}">
                <a16:creationId xmlns:a16="http://schemas.microsoft.com/office/drawing/2014/main" id="{200969C4-D622-06CC-3CC7-41A28C267BB6}"/>
              </a:ext>
            </a:extLst>
          </p:cNvPr>
          <p:cNvSpPr txBox="1"/>
          <p:nvPr/>
        </p:nvSpPr>
        <p:spPr>
          <a:xfrm>
            <a:off x="4010768" y="7869490"/>
            <a:ext cx="3218870" cy="1384995"/>
          </a:xfrm>
          <a:prstGeom prst="rect">
            <a:avLst/>
          </a:prstGeom>
          <a:noFill/>
          <a:ln w="12700">
            <a:solidFill>
              <a:srgbClr val="C00000"/>
            </a:solidFill>
          </a:ln>
        </p:spPr>
        <p:txBody>
          <a:bodyPr wrap="square" rtlCol="0">
            <a:spAutoFit/>
          </a:bodyPr>
          <a:lstStyle/>
          <a:p>
            <a:r>
              <a:rPr kumimoji="1" lang="ja-JP" altLang="en-US" sz="1400" b="1" dirty="0"/>
              <a:t>　西北五地域令和６年活動（案）</a:t>
            </a:r>
            <a:endParaRPr kumimoji="1" lang="en-US" altLang="ja-JP" sz="1400" b="1" dirty="0"/>
          </a:p>
          <a:p>
            <a:r>
              <a:rPr kumimoji="1" lang="ja-JP" altLang="en-US" sz="1400" dirty="0"/>
              <a:t>①レンジ食品と嚥下食品の試食会</a:t>
            </a:r>
            <a:endParaRPr kumimoji="1" lang="en-US" altLang="ja-JP" sz="1400" dirty="0"/>
          </a:p>
          <a:p>
            <a:r>
              <a:rPr kumimoji="1" lang="ja-JP" altLang="en-US" sz="1400" dirty="0"/>
              <a:t>②生活相談会</a:t>
            </a:r>
            <a:endParaRPr kumimoji="1" lang="en-US" altLang="ja-JP" sz="1400" dirty="0"/>
          </a:p>
          <a:p>
            <a:r>
              <a:rPr kumimoji="1" lang="ja-JP" altLang="en-US" sz="1400" dirty="0"/>
              <a:t>③日帰り小旅行</a:t>
            </a:r>
            <a:endParaRPr kumimoji="1" lang="en-US" altLang="ja-JP" sz="1400" dirty="0"/>
          </a:p>
          <a:p>
            <a:r>
              <a:rPr kumimoji="1" lang="ja-JP" altLang="en-US" sz="1400" dirty="0"/>
              <a:t>④どう生きるか～講話</a:t>
            </a:r>
            <a:endParaRPr kumimoji="1" lang="en-US" altLang="ja-JP" sz="1400" dirty="0"/>
          </a:p>
          <a:p>
            <a:r>
              <a:rPr kumimoji="1" lang="en-US" altLang="ja-JP" sz="1400" dirty="0"/>
              <a:t>※</a:t>
            </a:r>
            <a:r>
              <a:rPr kumimoji="1" lang="ja-JP" altLang="en-US" sz="1400" dirty="0"/>
              <a:t>各地域と講師との日程調整をする</a:t>
            </a:r>
          </a:p>
        </p:txBody>
      </p:sp>
      <p:sp>
        <p:nvSpPr>
          <p:cNvPr id="14" name="テキスト ボックス 13">
            <a:extLst>
              <a:ext uri="{FF2B5EF4-FFF2-40B4-BE49-F238E27FC236}">
                <a16:creationId xmlns:a16="http://schemas.microsoft.com/office/drawing/2014/main" id="{84FF3ABA-AC28-511E-B0C8-6B18F0BC9577}"/>
              </a:ext>
            </a:extLst>
          </p:cNvPr>
          <p:cNvSpPr txBox="1"/>
          <p:nvPr/>
        </p:nvSpPr>
        <p:spPr>
          <a:xfrm>
            <a:off x="3933368" y="6915354"/>
            <a:ext cx="3385803" cy="954107"/>
          </a:xfrm>
          <a:prstGeom prst="rect">
            <a:avLst/>
          </a:prstGeom>
          <a:noFill/>
        </p:spPr>
        <p:txBody>
          <a:bodyPr wrap="square" rtlCol="0">
            <a:spAutoFit/>
          </a:bodyPr>
          <a:lstStyle/>
          <a:p>
            <a:r>
              <a:rPr kumimoji="1" lang="ja-JP" altLang="en-US" sz="1400" dirty="0"/>
              <a:t>整骨院での作業療法士についての話し合い、ここの療法士さんは、直すことの療法をする。施設の療法士さんは、はドクターの指示以上のことはしない。</a:t>
            </a:r>
          </a:p>
        </p:txBody>
      </p:sp>
      <p:sp>
        <p:nvSpPr>
          <p:cNvPr id="15" name="テキスト ボックス 14">
            <a:extLst>
              <a:ext uri="{FF2B5EF4-FFF2-40B4-BE49-F238E27FC236}">
                <a16:creationId xmlns:a16="http://schemas.microsoft.com/office/drawing/2014/main" id="{C1D02FCF-71B0-074C-9CD6-3889D2B68D31}"/>
              </a:ext>
            </a:extLst>
          </p:cNvPr>
          <p:cNvSpPr txBox="1"/>
          <p:nvPr/>
        </p:nvSpPr>
        <p:spPr>
          <a:xfrm>
            <a:off x="326774" y="9316011"/>
            <a:ext cx="3140703" cy="954107"/>
          </a:xfrm>
          <a:prstGeom prst="rect">
            <a:avLst/>
          </a:prstGeom>
          <a:noFill/>
          <a:ln w="28575">
            <a:solidFill>
              <a:srgbClr val="00B050"/>
            </a:solidFill>
          </a:ln>
        </p:spPr>
        <p:txBody>
          <a:bodyPr wrap="square" rtlCol="0">
            <a:spAutoFit/>
          </a:bodyPr>
          <a:lstStyle/>
          <a:p>
            <a:r>
              <a:rPr kumimoji="1" lang="ja-JP" altLang="en-US" sz="1400" b="1" dirty="0"/>
              <a:t>新規会員の紹介</a:t>
            </a:r>
            <a:endParaRPr kumimoji="1" lang="en-US" altLang="ja-JP" sz="1400" b="1" dirty="0"/>
          </a:p>
          <a:p>
            <a:r>
              <a:rPr kumimoji="1" lang="ja-JP" altLang="en-US" sz="1400" dirty="0"/>
              <a:t>上十三地域　 久保　勝　様</a:t>
            </a:r>
            <a:endParaRPr kumimoji="1" lang="en-US" altLang="ja-JP" sz="1400" dirty="0"/>
          </a:p>
          <a:p>
            <a:r>
              <a:rPr kumimoji="1" lang="ja-JP" altLang="en-US" sz="1400" dirty="0"/>
              <a:t>弘前地域　 　高山雅江　様</a:t>
            </a:r>
            <a:endParaRPr kumimoji="1" lang="en-US" altLang="ja-JP" sz="1400" dirty="0"/>
          </a:p>
          <a:p>
            <a:r>
              <a:rPr kumimoji="1" lang="ja-JP" altLang="en-US" sz="1400" dirty="0"/>
              <a:t>＊これから宜しくお願い致します。</a:t>
            </a:r>
          </a:p>
        </p:txBody>
      </p:sp>
      <p:sp>
        <p:nvSpPr>
          <p:cNvPr id="16" name="テキスト ボックス 15">
            <a:extLst>
              <a:ext uri="{FF2B5EF4-FFF2-40B4-BE49-F238E27FC236}">
                <a16:creationId xmlns:a16="http://schemas.microsoft.com/office/drawing/2014/main" id="{459151EA-0093-6129-78F6-E5746199294A}"/>
              </a:ext>
            </a:extLst>
          </p:cNvPr>
          <p:cNvSpPr txBox="1"/>
          <p:nvPr/>
        </p:nvSpPr>
        <p:spPr>
          <a:xfrm>
            <a:off x="3530851" y="10270118"/>
            <a:ext cx="479917" cy="369332"/>
          </a:xfrm>
          <a:prstGeom prst="rect">
            <a:avLst/>
          </a:prstGeom>
          <a:noFill/>
        </p:spPr>
        <p:txBody>
          <a:bodyPr wrap="square" rtlCol="0">
            <a:spAutoFit/>
          </a:bodyPr>
          <a:lstStyle/>
          <a:p>
            <a:r>
              <a:rPr kumimoji="1" lang="en-US" altLang="ja-JP" dirty="0"/>
              <a:t>11</a:t>
            </a:r>
            <a:endParaRPr kumimoji="1" lang="ja-JP" altLang="en-US" dirty="0"/>
          </a:p>
        </p:txBody>
      </p:sp>
      <p:sp>
        <p:nvSpPr>
          <p:cNvPr id="18" name="テキスト ボックス 17">
            <a:extLst>
              <a:ext uri="{FF2B5EF4-FFF2-40B4-BE49-F238E27FC236}">
                <a16:creationId xmlns:a16="http://schemas.microsoft.com/office/drawing/2014/main" id="{EB9FFCEF-6E49-74EC-EE77-A40174086F5F}"/>
              </a:ext>
            </a:extLst>
          </p:cNvPr>
          <p:cNvSpPr txBox="1"/>
          <p:nvPr/>
        </p:nvSpPr>
        <p:spPr>
          <a:xfrm>
            <a:off x="3870991" y="9369479"/>
            <a:ext cx="3358647" cy="892552"/>
          </a:xfrm>
          <a:prstGeom prst="rect">
            <a:avLst/>
          </a:prstGeom>
          <a:noFill/>
          <a:ln w="28575">
            <a:solidFill>
              <a:srgbClr val="002060"/>
            </a:solidFill>
          </a:ln>
        </p:spPr>
        <p:txBody>
          <a:bodyPr wrap="square" rtlCol="0">
            <a:spAutoFit/>
          </a:bodyPr>
          <a:lstStyle/>
          <a:p>
            <a:r>
              <a:rPr kumimoji="1" lang="ja-JP" altLang="en-US" sz="1400" b="1" dirty="0">
                <a:solidFill>
                  <a:sysClr val="windowText" lastClr="000000"/>
                </a:solidFill>
              </a:rPr>
              <a:t>「お悔やみ」</a:t>
            </a:r>
            <a:endParaRPr kumimoji="1" lang="en-US" altLang="ja-JP" sz="1400" b="1" dirty="0">
              <a:solidFill>
                <a:sysClr val="windowText" lastClr="000000"/>
              </a:solidFill>
            </a:endParaRPr>
          </a:p>
          <a:p>
            <a:r>
              <a:rPr kumimoji="1" lang="ja-JP" altLang="en-US" sz="1400" dirty="0">
                <a:solidFill>
                  <a:sysClr val="windowText" lastClr="000000"/>
                </a:solidFill>
              </a:rPr>
              <a:t>青森地域　工藤　勉　様</a:t>
            </a:r>
            <a:r>
              <a:rPr kumimoji="1" lang="ja-JP" altLang="en-US" sz="1200" dirty="0">
                <a:solidFill>
                  <a:sysClr val="windowText" lastClr="000000"/>
                </a:solidFill>
              </a:rPr>
              <a:t>（享年６４歳）</a:t>
            </a:r>
            <a:endParaRPr kumimoji="1" lang="en-US" altLang="ja-JP" sz="1200" dirty="0">
              <a:solidFill>
                <a:sysClr val="windowText" lastClr="000000"/>
              </a:solidFill>
            </a:endParaRPr>
          </a:p>
          <a:p>
            <a:endParaRPr kumimoji="1" lang="en-US" altLang="ja-JP" sz="1200" dirty="0">
              <a:solidFill>
                <a:sysClr val="windowText" lastClr="000000"/>
              </a:solidFill>
            </a:endParaRPr>
          </a:p>
          <a:p>
            <a:r>
              <a:rPr kumimoji="1" lang="en-US" altLang="ja-JP" sz="1200" dirty="0">
                <a:solidFill>
                  <a:sysClr val="windowText" lastClr="000000"/>
                </a:solidFill>
              </a:rPr>
              <a:t>※</a:t>
            </a:r>
            <a:r>
              <a:rPr kumimoji="1" lang="ja-JP" altLang="en-US" sz="1200" dirty="0">
                <a:solidFill>
                  <a:sysClr val="windowText" lastClr="000000"/>
                </a:solidFill>
              </a:rPr>
              <a:t>ご逝去を悼みご冥福をお祈り申し上げます。</a:t>
            </a:r>
            <a:endParaRPr kumimoji="1" lang="en-US" altLang="ja-JP" sz="1200" dirty="0">
              <a:solidFill>
                <a:sysClr val="windowText" lastClr="000000"/>
              </a:solidFill>
            </a:endParaRPr>
          </a:p>
        </p:txBody>
      </p:sp>
      <p:pic>
        <p:nvPicPr>
          <p:cNvPr id="19" name="図 18" descr="テーブルを囲んでいる人達&#10;&#10;自動的に生成された説明">
            <a:extLst>
              <a:ext uri="{FF2B5EF4-FFF2-40B4-BE49-F238E27FC236}">
                <a16:creationId xmlns:a16="http://schemas.microsoft.com/office/drawing/2014/main" id="{027FD08A-69BD-6A55-6685-9CD669E7629C}"/>
              </a:ext>
            </a:extLst>
          </p:cNvPr>
          <p:cNvPicPr>
            <a:picLocks noChangeAspect="1"/>
          </p:cNvPicPr>
          <p:nvPr/>
        </p:nvPicPr>
        <p:blipFill rotWithShape="1">
          <a:blip r:embed="rId8"/>
          <a:srcRect t="15439" b="12075"/>
          <a:stretch/>
        </p:blipFill>
        <p:spPr>
          <a:xfrm>
            <a:off x="3843835" y="5104458"/>
            <a:ext cx="3385803" cy="1840659"/>
          </a:xfrm>
          <a:prstGeom prst="rect">
            <a:avLst/>
          </a:prstGeom>
        </p:spPr>
      </p:pic>
      <p:sp>
        <p:nvSpPr>
          <p:cNvPr id="9" name="正方形/長方形 8">
            <a:extLst>
              <a:ext uri="{FF2B5EF4-FFF2-40B4-BE49-F238E27FC236}">
                <a16:creationId xmlns:a16="http://schemas.microsoft.com/office/drawing/2014/main" id="{6E6FD64E-CD78-37C3-2DC5-D8B6F8EBB3F9}"/>
              </a:ext>
            </a:extLst>
          </p:cNvPr>
          <p:cNvSpPr/>
          <p:nvPr/>
        </p:nvSpPr>
        <p:spPr>
          <a:xfrm>
            <a:off x="4600062" y="5069394"/>
            <a:ext cx="904673" cy="2156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latin typeface="AR P丸ゴシック体M" panose="020B0600010101010101" pitchFamily="50" charset="-128"/>
                <a:ea typeface="AR P丸ゴシック体M" panose="020B0600010101010101" pitchFamily="50" charset="-128"/>
              </a:rPr>
              <a:t>角田さん</a:t>
            </a:r>
          </a:p>
        </p:txBody>
      </p:sp>
      <p:sp>
        <p:nvSpPr>
          <p:cNvPr id="11" name="テキスト ボックス 10">
            <a:extLst>
              <a:ext uri="{FF2B5EF4-FFF2-40B4-BE49-F238E27FC236}">
                <a16:creationId xmlns:a16="http://schemas.microsoft.com/office/drawing/2014/main" id="{DEECE5A9-8C9E-E0A8-9830-CABB94EC72C2}"/>
              </a:ext>
            </a:extLst>
          </p:cNvPr>
          <p:cNvSpPr txBox="1"/>
          <p:nvPr/>
        </p:nvSpPr>
        <p:spPr>
          <a:xfrm>
            <a:off x="6720407" y="5519193"/>
            <a:ext cx="369332" cy="780776"/>
          </a:xfrm>
          <a:prstGeom prst="rect">
            <a:avLst/>
          </a:prstGeom>
          <a:noFill/>
        </p:spPr>
        <p:txBody>
          <a:bodyPr vert="eaVert" wrap="square" rtlCol="0">
            <a:spAutoFit/>
          </a:bodyPr>
          <a:lstStyle/>
          <a:p>
            <a:r>
              <a:rPr kumimoji="1" lang="ja-JP" altLang="en-US" sz="1200" b="1" dirty="0">
                <a:solidFill>
                  <a:schemeClr val="bg1"/>
                </a:solidFill>
                <a:latin typeface="AR P丸ゴシック体M" panose="020B0600010101010101" pitchFamily="50" charset="-128"/>
                <a:ea typeface="AR P丸ゴシック体M" panose="020B0600010101010101" pitchFamily="50" charset="-128"/>
              </a:rPr>
              <a:t>髙橋代表</a:t>
            </a:r>
          </a:p>
        </p:txBody>
      </p:sp>
      <p:sp>
        <p:nvSpPr>
          <p:cNvPr id="20" name="正方形/長方形 19">
            <a:extLst>
              <a:ext uri="{FF2B5EF4-FFF2-40B4-BE49-F238E27FC236}">
                <a16:creationId xmlns:a16="http://schemas.microsoft.com/office/drawing/2014/main" id="{325D3432-015E-BCF0-8EB7-ACF0467BF22A}"/>
              </a:ext>
            </a:extLst>
          </p:cNvPr>
          <p:cNvSpPr/>
          <p:nvPr/>
        </p:nvSpPr>
        <p:spPr>
          <a:xfrm>
            <a:off x="4483153" y="2016200"/>
            <a:ext cx="672693" cy="2429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嶋田さん</a:t>
            </a:r>
          </a:p>
        </p:txBody>
      </p:sp>
      <p:sp>
        <p:nvSpPr>
          <p:cNvPr id="21" name="正方形/長方形 20">
            <a:extLst>
              <a:ext uri="{FF2B5EF4-FFF2-40B4-BE49-F238E27FC236}">
                <a16:creationId xmlns:a16="http://schemas.microsoft.com/office/drawing/2014/main" id="{A716BB54-BCAB-37E2-1389-ABC016312354}"/>
              </a:ext>
            </a:extLst>
          </p:cNvPr>
          <p:cNvSpPr/>
          <p:nvPr/>
        </p:nvSpPr>
        <p:spPr>
          <a:xfrm>
            <a:off x="4241138" y="443211"/>
            <a:ext cx="717847" cy="1969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大川さん</a:t>
            </a:r>
          </a:p>
        </p:txBody>
      </p:sp>
      <p:sp>
        <p:nvSpPr>
          <p:cNvPr id="22" name="正方形/長方形 21">
            <a:extLst>
              <a:ext uri="{FF2B5EF4-FFF2-40B4-BE49-F238E27FC236}">
                <a16:creationId xmlns:a16="http://schemas.microsoft.com/office/drawing/2014/main" id="{2804CA81-B373-75D8-00BA-7A73E6D96AE1}"/>
              </a:ext>
            </a:extLst>
          </p:cNvPr>
          <p:cNvSpPr/>
          <p:nvPr/>
        </p:nvSpPr>
        <p:spPr>
          <a:xfrm>
            <a:off x="3648706" y="991605"/>
            <a:ext cx="727846" cy="2214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bg1"/>
                </a:solidFill>
                <a:latin typeface="AR Pゴシック体M" panose="020B0600010101010101" pitchFamily="50" charset="-128"/>
                <a:ea typeface="AR Pゴシック体M" panose="020B0600010101010101" pitchFamily="50" charset="-128"/>
              </a:rPr>
              <a:t>平井先生</a:t>
            </a:r>
          </a:p>
        </p:txBody>
      </p:sp>
      <p:sp>
        <p:nvSpPr>
          <p:cNvPr id="23" name="正方形/長方形 22">
            <a:extLst>
              <a:ext uri="{FF2B5EF4-FFF2-40B4-BE49-F238E27FC236}">
                <a16:creationId xmlns:a16="http://schemas.microsoft.com/office/drawing/2014/main" id="{BF99E694-4656-3D98-7D6E-18F022BE0098}"/>
              </a:ext>
            </a:extLst>
          </p:cNvPr>
          <p:cNvSpPr/>
          <p:nvPr/>
        </p:nvSpPr>
        <p:spPr>
          <a:xfrm>
            <a:off x="4304626" y="1323546"/>
            <a:ext cx="654359" cy="1794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青山先生</a:t>
            </a:r>
          </a:p>
        </p:txBody>
      </p:sp>
      <p:sp>
        <p:nvSpPr>
          <p:cNvPr id="25" name="吹き出し: 角を丸めた四角形 24">
            <a:extLst>
              <a:ext uri="{FF2B5EF4-FFF2-40B4-BE49-F238E27FC236}">
                <a16:creationId xmlns:a16="http://schemas.microsoft.com/office/drawing/2014/main" id="{315067B4-8FD7-695C-098E-5AB10BA1FEAE}"/>
              </a:ext>
            </a:extLst>
          </p:cNvPr>
          <p:cNvSpPr/>
          <p:nvPr/>
        </p:nvSpPr>
        <p:spPr>
          <a:xfrm>
            <a:off x="5267639" y="738766"/>
            <a:ext cx="854582" cy="434058"/>
          </a:xfrm>
          <a:prstGeom prst="wedgeRoundRectCallout">
            <a:avLst>
              <a:gd name="adj1" fmla="val -20452"/>
              <a:gd name="adj2" fmla="val 86125"/>
              <a:gd name="adj3" fmla="val 16667"/>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とろみ材と試食提供食品</a:t>
            </a:r>
          </a:p>
        </p:txBody>
      </p:sp>
      <p:sp>
        <p:nvSpPr>
          <p:cNvPr id="26" name="テキスト ボックス 25">
            <a:extLst>
              <a:ext uri="{FF2B5EF4-FFF2-40B4-BE49-F238E27FC236}">
                <a16:creationId xmlns:a16="http://schemas.microsoft.com/office/drawing/2014/main" id="{18D37AB5-C89E-2F23-198E-A3D8C2D2CA10}"/>
              </a:ext>
            </a:extLst>
          </p:cNvPr>
          <p:cNvSpPr txBox="1"/>
          <p:nvPr/>
        </p:nvSpPr>
        <p:spPr>
          <a:xfrm>
            <a:off x="3785151" y="2382459"/>
            <a:ext cx="1325293" cy="230832"/>
          </a:xfrm>
          <a:prstGeom prst="rect">
            <a:avLst/>
          </a:prstGeom>
          <a:noFill/>
        </p:spPr>
        <p:txBody>
          <a:bodyPr wrap="square" rtlCol="0">
            <a:spAutoFit/>
          </a:bodyPr>
          <a:lstStyle/>
          <a:p>
            <a:r>
              <a:rPr kumimoji="1" lang="ja-JP" altLang="en-US" sz="900" b="1" dirty="0">
                <a:latin typeface="AR Pゴシック体M" panose="020B0600010101010101" pitchFamily="50" charset="-128"/>
                <a:ea typeface="AR Pゴシック体M" panose="020B0600010101010101" pitchFamily="50" charset="-128"/>
              </a:rPr>
              <a:t>試供品を試食・試飲する</a:t>
            </a:r>
          </a:p>
        </p:txBody>
      </p:sp>
      <p:sp>
        <p:nvSpPr>
          <p:cNvPr id="27" name="テキスト ボックス 26">
            <a:extLst>
              <a:ext uri="{FF2B5EF4-FFF2-40B4-BE49-F238E27FC236}">
                <a16:creationId xmlns:a16="http://schemas.microsoft.com/office/drawing/2014/main" id="{B899E440-7D3D-4D3B-9464-C72D4DBDAF96}"/>
              </a:ext>
            </a:extLst>
          </p:cNvPr>
          <p:cNvSpPr txBox="1"/>
          <p:nvPr/>
        </p:nvSpPr>
        <p:spPr>
          <a:xfrm>
            <a:off x="5257532" y="3034309"/>
            <a:ext cx="1822100" cy="369332"/>
          </a:xfrm>
          <a:prstGeom prst="rect">
            <a:avLst/>
          </a:prstGeom>
          <a:noFill/>
          <a:ln>
            <a:noFill/>
          </a:ln>
        </p:spPr>
        <p:txBody>
          <a:bodyPr wrap="square" rtlCol="0">
            <a:spAutoFit/>
          </a:bodyPr>
          <a:lstStyle/>
          <a:p>
            <a:r>
              <a:rPr kumimoji="1" lang="ja-JP" altLang="en-US" sz="900" b="1" dirty="0">
                <a:solidFill>
                  <a:schemeClr val="bg1"/>
                </a:solidFill>
                <a:latin typeface="AR Pゴシック体M" panose="020B0600010101010101" pitchFamily="50" charset="-128"/>
                <a:ea typeface="AR Pゴシック体M" panose="020B0600010101010101" pitchFamily="50" charset="-128"/>
              </a:rPr>
              <a:t>青山先生から説明を受けながら</a:t>
            </a:r>
            <a:endParaRPr kumimoji="1" lang="en-US" altLang="ja-JP" sz="900" b="1" dirty="0">
              <a:solidFill>
                <a:schemeClr val="bg1"/>
              </a:solidFill>
              <a:latin typeface="AR Pゴシック体M" panose="020B0600010101010101" pitchFamily="50" charset="-128"/>
              <a:ea typeface="AR Pゴシック体M" panose="020B0600010101010101" pitchFamily="50" charset="-128"/>
            </a:endParaRPr>
          </a:p>
          <a:p>
            <a:r>
              <a:rPr kumimoji="1" lang="ja-JP" altLang="en-US" sz="900" b="1" dirty="0">
                <a:solidFill>
                  <a:schemeClr val="bg1"/>
                </a:solidFill>
                <a:latin typeface="AR Pゴシック体M" panose="020B0600010101010101" pitchFamily="50" charset="-128"/>
                <a:ea typeface="AR Pゴシック体M" panose="020B0600010101010101" pitchFamily="50" charset="-128"/>
              </a:rPr>
              <a:t>試飲・試食中の皆さんです</a:t>
            </a:r>
          </a:p>
        </p:txBody>
      </p:sp>
    </p:spTree>
    <p:extLst>
      <p:ext uri="{BB962C8B-B14F-4D97-AF65-F5344CB8AC3E}">
        <p14:creationId xmlns:p14="http://schemas.microsoft.com/office/powerpoint/2010/main" val="704743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人, 空港, 屋内, 座る が含まれている画像&#10;&#10;自動的に生成された説明">
            <a:extLst>
              <a:ext uri="{FF2B5EF4-FFF2-40B4-BE49-F238E27FC236}">
                <a16:creationId xmlns:a16="http://schemas.microsoft.com/office/drawing/2014/main" id="{CEA6F45D-3909-3EB0-60F6-64198A489E37}"/>
              </a:ext>
            </a:extLst>
          </p:cNvPr>
          <p:cNvPicPr>
            <a:picLocks noChangeAspect="1"/>
          </p:cNvPicPr>
          <p:nvPr/>
        </p:nvPicPr>
        <p:blipFill>
          <a:blip r:embed="rId2"/>
          <a:stretch>
            <a:fillRect/>
          </a:stretch>
        </p:blipFill>
        <p:spPr>
          <a:xfrm>
            <a:off x="2948124" y="1043411"/>
            <a:ext cx="1140950" cy="855712"/>
          </a:xfrm>
          <a:prstGeom prst="rect">
            <a:avLst/>
          </a:prstGeom>
        </p:spPr>
      </p:pic>
      <p:sp>
        <p:nvSpPr>
          <p:cNvPr id="2" name="テキスト ボックス 1">
            <a:extLst>
              <a:ext uri="{FF2B5EF4-FFF2-40B4-BE49-F238E27FC236}">
                <a16:creationId xmlns:a16="http://schemas.microsoft.com/office/drawing/2014/main" id="{5A44CEFC-DB71-1F07-DFAB-E642D2A00D26}"/>
              </a:ext>
            </a:extLst>
          </p:cNvPr>
          <p:cNvSpPr txBox="1"/>
          <p:nvPr/>
        </p:nvSpPr>
        <p:spPr>
          <a:xfrm>
            <a:off x="258086" y="7882545"/>
            <a:ext cx="4723857" cy="2486452"/>
          </a:xfrm>
          <a:prstGeom prst="rect">
            <a:avLst/>
          </a:prstGeom>
          <a:noFill/>
          <a:ln w="19050">
            <a:solidFill>
              <a:srgbClr val="002060"/>
            </a:solidFill>
          </a:ln>
        </p:spPr>
        <p:txBody>
          <a:bodyPr vert="eaVert" wrap="square" rtlCol="0">
            <a:spAutoFit/>
          </a:bodyPr>
          <a:lstStyle/>
          <a:p>
            <a:r>
              <a:rPr kumimoji="1" lang="ja-JP" altLang="en-US" sz="1400" b="1" dirty="0">
                <a:solidFill>
                  <a:srgbClr val="C00000"/>
                </a:solidFill>
              </a:rPr>
              <a:t>「４月交流会開催日程」</a:t>
            </a:r>
            <a:endParaRPr kumimoji="1" lang="en-US" altLang="ja-JP" sz="1400" b="1" dirty="0">
              <a:solidFill>
                <a:srgbClr val="C00000"/>
              </a:solidFill>
            </a:endParaRPr>
          </a:p>
          <a:p>
            <a:r>
              <a:rPr kumimoji="1" lang="ja-JP" altLang="en-US" sz="1400" dirty="0"/>
              <a:t>　</a:t>
            </a:r>
            <a:r>
              <a:rPr kumimoji="1" lang="ja-JP" altLang="en-US" sz="1400" b="1" dirty="0"/>
              <a:t>令和６年４月７日（日）</a:t>
            </a:r>
            <a:endParaRPr kumimoji="1" lang="en-US" altLang="ja-JP" sz="1400" b="1" dirty="0"/>
          </a:p>
          <a:p>
            <a:r>
              <a:rPr kumimoji="1" lang="ja-JP" altLang="en-US" sz="1400" dirty="0"/>
              <a:t>弘前地域患者･家族交流会</a:t>
            </a:r>
            <a:endParaRPr kumimoji="1" lang="en-US" altLang="ja-JP" sz="1400" dirty="0"/>
          </a:p>
          <a:p>
            <a:r>
              <a:rPr kumimoji="1" lang="ja-JP" altLang="en-US" sz="1400" dirty="0"/>
              <a:t>　弘前市障がい者生活支援</a:t>
            </a:r>
            <a:endParaRPr kumimoji="1" lang="en-US" altLang="ja-JP" sz="1400" dirty="0"/>
          </a:p>
          <a:p>
            <a:r>
              <a:rPr kumimoji="1" lang="ja-JP" altLang="en-US" sz="1400" dirty="0"/>
              <a:t>　センターで開催</a:t>
            </a:r>
            <a:endParaRPr kumimoji="1" lang="en-US" altLang="ja-JP" sz="1400" dirty="0"/>
          </a:p>
          <a:p>
            <a:r>
              <a:rPr kumimoji="1" lang="ja-JP" altLang="en-US" sz="1400" dirty="0"/>
              <a:t>　</a:t>
            </a:r>
            <a:r>
              <a:rPr kumimoji="1" lang="ja-JP" altLang="en-US" sz="1400" b="1" dirty="0"/>
              <a:t>令和６年４月</a:t>
            </a:r>
            <a:r>
              <a:rPr kumimoji="1" lang="en-US" altLang="ja-JP" sz="1400" b="1" dirty="0"/>
              <a:t>13</a:t>
            </a:r>
            <a:r>
              <a:rPr kumimoji="1" lang="ja-JP" altLang="en-US" sz="1400" b="1" dirty="0"/>
              <a:t>日（日）</a:t>
            </a:r>
            <a:endParaRPr kumimoji="1" lang="en-US" altLang="ja-JP" sz="1400" b="1" dirty="0"/>
          </a:p>
          <a:p>
            <a:r>
              <a:rPr kumimoji="1" lang="ja-JP" altLang="en-US" sz="1400" dirty="0">
                <a:latin typeface="+mn-ea"/>
              </a:rPr>
              <a:t>西北五地域患者･家族</a:t>
            </a:r>
            <a:r>
              <a:rPr kumimoji="1" lang="en-US" altLang="ja-JP" sz="1400" dirty="0">
                <a:latin typeface="+mn-ea"/>
              </a:rPr>
              <a:t>j</a:t>
            </a:r>
            <a:r>
              <a:rPr kumimoji="1" lang="ja-JP" altLang="en-US" sz="1400" dirty="0">
                <a:latin typeface="+mn-ea"/>
              </a:rPr>
              <a:t>交流会</a:t>
            </a:r>
            <a:endParaRPr kumimoji="1" lang="en-US" altLang="ja-JP" sz="1400" dirty="0">
              <a:latin typeface="+mn-ea"/>
            </a:endParaRPr>
          </a:p>
          <a:p>
            <a:r>
              <a:rPr kumimoji="1" lang="ja-JP" altLang="en-US" sz="1400" dirty="0">
                <a:latin typeface="+mn-ea"/>
              </a:rPr>
              <a:t>　髙橋デイサービスリハビリセンターで開催</a:t>
            </a:r>
            <a:endParaRPr kumimoji="1" lang="en-US" altLang="ja-JP" sz="1400" dirty="0">
              <a:latin typeface="+mn-ea"/>
            </a:endParaRPr>
          </a:p>
          <a:p>
            <a:r>
              <a:rPr kumimoji="1" lang="ja-JP" altLang="en-US" sz="1400" dirty="0"/>
              <a:t>　</a:t>
            </a:r>
            <a:r>
              <a:rPr kumimoji="1" lang="ja-JP" altLang="en-US" sz="1400" b="1" dirty="0"/>
              <a:t>令和６年４月</a:t>
            </a:r>
            <a:r>
              <a:rPr kumimoji="1" lang="en-US" altLang="ja-JP" sz="1400" b="1" dirty="0"/>
              <a:t>14</a:t>
            </a:r>
            <a:r>
              <a:rPr kumimoji="1" lang="ja-JP" altLang="en-US" sz="1400" b="1" dirty="0"/>
              <a:t>日（日）</a:t>
            </a:r>
            <a:endParaRPr kumimoji="1" lang="en-US" altLang="ja-JP" sz="1400" b="1" dirty="0"/>
          </a:p>
          <a:p>
            <a:r>
              <a:rPr kumimoji="1" lang="ja-JP" altLang="en-US" sz="1400" dirty="0"/>
              <a:t>青森地域患者･家族交流会</a:t>
            </a:r>
            <a:endParaRPr kumimoji="1" lang="en-US" altLang="ja-JP" sz="1400" dirty="0"/>
          </a:p>
          <a:p>
            <a:r>
              <a:rPr kumimoji="1" lang="ja-JP" altLang="en-US" sz="1400" dirty="0"/>
              <a:t>　県民福祉プラザで開催</a:t>
            </a:r>
            <a:endParaRPr kumimoji="1" lang="en-US" altLang="ja-JP" sz="1400" dirty="0"/>
          </a:p>
          <a:p>
            <a:r>
              <a:rPr kumimoji="1" lang="ja-JP" altLang="en-US" sz="1400" dirty="0"/>
              <a:t>　</a:t>
            </a:r>
            <a:r>
              <a:rPr kumimoji="1" lang="ja-JP" altLang="en-US" sz="1400" b="1" dirty="0"/>
              <a:t>令和６年４月</a:t>
            </a:r>
            <a:r>
              <a:rPr kumimoji="1" lang="en-US" altLang="ja-JP" sz="1400" b="1" dirty="0"/>
              <a:t>21</a:t>
            </a:r>
            <a:r>
              <a:rPr kumimoji="1" lang="ja-JP" altLang="en-US" sz="1400" b="1" dirty="0"/>
              <a:t>日（日）</a:t>
            </a:r>
            <a:endParaRPr kumimoji="1" lang="en-US" altLang="ja-JP" sz="1400" b="1" dirty="0"/>
          </a:p>
          <a:p>
            <a:r>
              <a:rPr kumimoji="1" lang="ja-JP" altLang="en-US" sz="1400" dirty="0"/>
              <a:t>上十三地域患者･家族交流会</a:t>
            </a:r>
            <a:endParaRPr kumimoji="1" lang="en-US" altLang="ja-JP" sz="1400" dirty="0"/>
          </a:p>
          <a:p>
            <a:r>
              <a:rPr kumimoji="1" lang="ja-JP" altLang="en-US" sz="1400" dirty="0"/>
              <a:t>　十和田市民文化センターで</a:t>
            </a:r>
            <a:endParaRPr kumimoji="1" lang="en-US" altLang="ja-JP" sz="1400" dirty="0"/>
          </a:p>
          <a:p>
            <a:r>
              <a:rPr kumimoji="1" lang="ja-JP" altLang="en-US" sz="1400" dirty="0"/>
              <a:t>　開催</a:t>
            </a:r>
            <a:endParaRPr kumimoji="1" lang="en-US" altLang="ja-JP" sz="1400" dirty="0"/>
          </a:p>
          <a:p>
            <a:r>
              <a:rPr kumimoji="1" lang="ja-JP" altLang="en-US" sz="1400" dirty="0"/>
              <a:t>　</a:t>
            </a:r>
            <a:r>
              <a:rPr kumimoji="1" lang="ja-JP" altLang="en-US" sz="1400" b="1" dirty="0"/>
              <a:t>令和６年４月</a:t>
            </a:r>
            <a:r>
              <a:rPr kumimoji="1" lang="en-US" altLang="ja-JP" sz="1400" b="1" dirty="0"/>
              <a:t>28</a:t>
            </a:r>
            <a:r>
              <a:rPr kumimoji="1" lang="ja-JP" altLang="en-US" sz="1400" b="1" dirty="0"/>
              <a:t>日（日）</a:t>
            </a:r>
            <a:endParaRPr kumimoji="1" lang="en-US" altLang="ja-JP" sz="1400" b="1" dirty="0"/>
          </a:p>
          <a:p>
            <a:r>
              <a:rPr kumimoji="1" lang="ja-JP" altLang="en-US" sz="1400" dirty="0"/>
              <a:t>八戸地域患者・家族交流会</a:t>
            </a:r>
            <a:endParaRPr kumimoji="1" lang="en-US" altLang="ja-JP" sz="1400" dirty="0"/>
          </a:p>
          <a:p>
            <a:r>
              <a:rPr kumimoji="1" lang="ja-JP" altLang="en-US" sz="1400" dirty="0"/>
              <a:t>　八戸市福祉公民館で開催</a:t>
            </a:r>
            <a:endParaRPr kumimoji="1" lang="en-US" altLang="ja-JP" sz="1400" dirty="0"/>
          </a:p>
          <a:p>
            <a:r>
              <a:rPr kumimoji="1" lang="en-US" altLang="ja-JP" sz="1400" b="1" dirty="0">
                <a:solidFill>
                  <a:srgbClr val="00B0F0"/>
                </a:solidFill>
              </a:rPr>
              <a:t>※</a:t>
            </a:r>
            <a:r>
              <a:rPr kumimoji="1" lang="ja-JP" altLang="en-US" sz="1400" b="1" dirty="0">
                <a:solidFill>
                  <a:srgbClr val="00B0F0"/>
                </a:solidFill>
              </a:rPr>
              <a:t>本年度の年会費納入よろしくお願いします。</a:t>
            </a:r>
            <a:endParaRPr kumimoji="1" lang="en-US" altLang="ja-JP" sz="1400" b="1" dirty="0">
              <a:solidFill>
                <a:srgbClr val="00B0F0"/>
              </a:solidFill>
            </a:endParaRPr>
          </a:p>
        </p:txBody>
      </p:sp>
      <p:sp>
        <p:nvSpPr>
          <p:cNvPr id="3" name="四角形: 角を丸くする 2">
            <a:extLst>
              <a:ext uri="{FF2B5EF4-FFF2-40B4-BE49-F238E27FC236}">
                <a16:creationId xmlns:a16="http://schemas.microsoft.com/office/drawing/2014/main" id="{44DD26C3-F153-AE87-6994-24206811272C}"/>
              </a:ext>
            </a:extLst>
          </p:cNvPr>
          <p:cNvSpPr/>
          <p:nvPr/>
        </p:nvSpPr>
        <p:spPr>
          <a:xfrm>
            <a:off x="3363660" y="549488"/>
            <a:ext cx="3618690" cy="422114"/>
          </a:xfrm>
          <a:prstGeom prst="roundRect">
            <a:avLst/>
          </a:prstGeom>
          <a:solidFill>
            <a:srgbClr val="F1B817"/>
          </a:solidFill>
          <a:ln w="19050">
            <a:solidFill>
              <a:srgbClr val="F7A5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AR教科書体M" panose="020B0609010101010101" pitchFamily="49" charset="-128"/>
                <a:ea typeface="AR教科書体M" panose="020B0609010101010101" pitchFamily="49" charset="-128"/>
              </a:rPr>
              <a:t>青森地域　川口学級リハビリ教室</a:t>
            </a:r>
          </a:p>
        </p:txBody>
      </p:sp>
      <p:sp>
        <p:nvSpPr>
          <p:cNvPr id="4" name="テキスト ボックス 3">
            <a:extLst>
              <a:ext uri="{FF2B5EF4-FFF2-40B4-BE49-F238E27FC236}">
                <a16:creationId xmlns:a16="http://schemas.microsoft.com/office/drawing/2014/main" id="{2D48118B-4EB0-3989-8C4D-03B27004B53F}"/>
              </a:ext>
            </a:extLst>
          </p:cNvPr>
          <p:cNvSpPr txBox="1"/>
          <p:nvPr/>
        </p:nvSpPr>
        <p:spPr>
          <a:xfrm>
            <a:off x="3218062" y="272489"/>
            <a:ext cx="3893241" cy="276999"/>
          </a:xfrm>
          <a:prstGeom prst="rect">
            <a:avLst/>
          </a:prstGeom>
          <a:noFill/>
        </p:spPr>
        <p:txBody>
          <a:bodyPr wrap="square" rtlCol="0">
            <a:spAutoFit/>
          </a:bodyPr>
          <a:lstStyle/>
          <a:p>
            <a:r>
              <a:rPr kumimoji="1" lang="ja-JP" altLang="en-US" sz="1200" b="1" dirty="0"/>
              <a:t>令和</a:t>
            </a:r>
            <a:r>
              <a:rPr kumimoji="1" lang="en-US" altLang="ja-JP" sz="1200" b="1" dirty="0"/>
              <a:t>6</a:t>
            </a:r>
            <a:r>
              <a:rPr kumimoji="1" lang="ja-JP" altLang="en-US" sz="1200" b="1" dirty="0"/>
              <a:t>年</a:t>
            </a:r>
            <a:r>
              <a:rPr kumimoji="1" lang="en-US" altLang="ja-JP" sz="1200" b="1" dirty="0"/>
              <a:t>2</a:t>
            </a:r>
            <a:r>
              <a:rPr kumimoji="1" lang="ja-JP" altLang="en-US" sz="1200" b="1" dirty="0"/>
              <a:t>月</a:t>
            </a:r>
            <a:r>
              <a:rPr kumimoji="1" lang="en-US" altLang="ja-JP" sz="1200" b="1" dirty="0"/>
              <a:t>18</a:t>
            </a:r>
            <a:r>
              <a:rPr kumimoji="1" lang="ja-JP" altLang="en-US" sz="1200" b="1" dirty="0"/>
              <a:t>日（日）県民福祉プラザ　</a:t>
            </a:r>
            <a:r>
              <a:rPr kumimoji="1" lang="ja-JP" altLang="en-US" sz="1100" b="1" dirty="0"/>
              <a:t>多目的室</a:t>
            </a:r>
            <a:r>
              <a:rPr kumimoji="1" lang="ja-JP" altLang="en-US" sz="1200" b="1" dirty="0"/>
              <a:t>２Ａ</a:t>
            </a:r>
          </a:p>
        </p:txBody>
      </p:sp>
      <p:pic>
        <p:nvPicPr>
          <p:cNvPr id="14" name="図 13" descr="部屋の中に立っている男性&#10;&#10;中程度の精度で自動的に生成された説明">
            <a:extLst>
              <a:ext uri="{FF2B5EF4-FFF2-40B4-BE49-F238E27FC236}">
                <a16:creationId xmlns:a16="http://schemas.microsoft.com/office/drawing/2014/main" id="{2763D7E7-9E28-EE20-507A-2A27B0D32D73}"/>
              </a:ext>
            </a:extLst>
          </p:cNvPr>
          <p:cNvPicPr>
            <a:picLocks noChangeAspect="1"/>
          </p:cNvPicPr>
          <p:nvPr/>
        </p:nvPicPr>
        <p:blipFill rotWithShape="1">
          <a:blip r:embed="rId3"/>
          <a:srcRect l="16022" r="15460"/>
          <a:stretch/>
        </p:blipFill>
        <p:spPr>
          <a:xfrm>
            <a:off x="1976227" y="2185677"/>
            <a:ext cx="1215268" cy="1330250"/>
          </a:xfrm>
          <a:prstGeom prst="rect">
            <a:avLst/>
          </a:prstGeom>
        </p:spPr>
      </p:pic>
      <p:pic>
        <p:nvPicPr>
          <p:cNvPr id="20" name="図 19" descr="屋内, 人, 立つ, 民衆 が含まれている画像&#10;&#10;自動的に生成された説明">
            <a:extLst>
              <a:ext uri="{FF2B5EF4-FFF2-40B4-BE49-F238E27FC236}">
                <a16:creationId xmlns:a16="http://schemas.microsoft.com/office/drawing/2014/main" id="{48076B5A-4744-7F32-2608-7FC0FBC980C9}"/>
              </a:ext>
            </a:extLst>
          </p:cNvPr>
          <p:cNvPicPr>
            <a:picLocks noChangeAspect="1"/>
          </p:cNvPicPr>
          <p:nvPr/>
        </p:nvPicPr>
        <p:blipFill rotWithShape="1">
          <a:blip r:embed="rId4"/>
          <a:srcRect l="17163" r="2176"/>
          <a:stretch/>
        </p:blipFill>
        <p:spPr>
          <a:xfrm>
            <a:off x="316213" y="3525837"/>
            <a:ext cx="1336999" cy="1243150"/>
          </a:xfrm>
          <a:prstGeom prst="rect">
            <a:avLst/>
          </a:prstGeom>
        </p:spPr>
      </p:pic>
      <p:pic>
        <p:nvPicPr>
          <p:cNvPr id="24" name="図 23" descr="部屋に集まっている人々&#10;&#10;中程度の精度で自動的に生成された説明">
            <a:extLst>
              <a:ext uri="{FF2B5EF4-FFF2-40B4-BE49-F238E27FC236}">
                <a16:creationId xmlns:a16="http://schemas.microsoft.com/office/drawing/2014/main" id="{AB20AC03-E81B-7BC4-FBD0-873C235ABBED}"/>
              </a:ext>
            </a:extLst>
          </p:cNvPr>
          <p:cNvPicPr>
            <a:picLocks noChangeAspect="1"/>
          </p:cNvPicPr>
          <p:nvPr/>
        </p:nvPicPr>
        <p:blipFill rotWithShape="1">
          <a:blip r:embed="rId5"/>
          <a:srcRect t="21592" r="35761" b="8084"/>
          <a:stretch/>
        </p:blipFill>
        <p:spPr>
          <a:xfrm>
            <a:off x="1644524" y="3500741"/>
            <a:ext cx="1546971" cy="1270153"/>
          </a:xfrm>
          <a:prstGeom prst="rect">
            <a:avLst/>
          </a:prstGeom>
        </p:spPr>
      </p:pic>
      <p:pic>
        <p:nvPicPr>
          <p:cNvPr id="26" name="図 25" descr="部屋に集まっている人々&#10;&#10;中程度の精度で自動的に生成された説明">
            <a:extLst>
              <a:ext uri="{FF2B5EF4-FFF2-40B4-BE49-F238E27FC236}">
                <a16:creationId xmlns:a16="http://schemas.microsoft.com/office/drawing/2014/main" id="{F9A0C3D4-BA95-6C33-AA2C-D4BAEC21BE88}"/>
              </a:ext>
            </a:extLst>
          </p:cNvPr>
          <p:cNvPicPr>
            <a:picLocks noChangeAspect="1"/>
          </p:cNvPicPr>
          <p:nvPr/>
        </p:nvPicPr>
        <p:blipFill rotWithShape="1">
          <a:blip r:embed="rId6"/>
          <a:srcRect t="15582"/>
          <a:stretch/>
        </p:blipFill>
        <p:spPr>
          <a:xfrm>
            <a:off x="4284254" y="5774135"/>
            <a:ext cx="1621989" cy="1026930"/>
          </a:xfrm>
          <a:prstGeom prst="rect">
            <a:avLst/>
          </a:prstGeom>
        </p:spPr>
      </p:pic>
      <p:pic>
        <p:nvPicPr>
          <p:cNvPr id="28" name="図 27" descr="屋内, 窓, 部屋, テーブル が含まれている画像&#10;&#10;自動的に生成された説明">
            <a:extLst>
              <a:ext uri="{FF2B5EF4-FFF2-40B4-BE49-F238E27FC236}">
                <a16:creationId xmlns:a16="http://schemas.microsoft.com/office/drawing/2014/main" id="{A0C86537-DF05-69A3-E194-B24857AE5CED}"/>
              </a:ext>
            </a:extLst>
          </p:cNvPr>
          <p:cNvPicPr>
            <a:picLocks noChangeAspect="1"/>
          </p:cNvPicPr>
          <p:nvPr/>
        </p:nvPicPr>
        <p:blipFill rotWithShape="1">
          <a:blip r:embed="rId7"/>
          <a:srcRect l="906"/>
          <a:stretch/>
        </p:blipFill>
        <p:spPr>
          <a:xfrm>
            <a:off x="316213" y="2210038"/>
            <a:ext cx="1736828" cy="1314527"/>
          </a:xfrm>
          <a:prstGeom prst="rect">
            <a:avLst/>
          </a:prstGeom>
        </p:spPr>
      </p:pic>
      <p:pic>
        <p:nvPicPr>
          <p:cNvPr id="30" name="図 29" descr="会議室にいる人たち&#10;&#10;中程度の精度で自動的に生成された説明">
            <a:extLst>
              <a:ext uri="{FF2B5EF4-FFF2-40B4-BE49-F238E27FC236}">
                <a16:creationId xmlns:a16="http://schemas.microsoft.com/office/drawing/2014/main" id="{AD9A061C-C314-B34F-6379-08273EEEF639}"/>
              </a:ext>
            </a:extLst>
          </p:cNvPr>
          <p:cNvPicPr>
            <a:picLocks noChangeAspect="1"/>
          </p:cNvPicPr>
          <p:nvPr/>
        </p:nvPicPr>
        <p:blipFill rotWithShape="1">
          <a:blip r:embed="rId8"/>
          <a:srcRect t="17204"/>
          <a:stretch/>
        </p:blipFill>
        <p:spPr>
          <a:xfrm>
            <a:off x="5125336" y="7852159"/>
            <a:ext cx="2096223" cy="1301688"/>
          </a:xfrm>
          <a:prstGeom prst="rect">
            <a:avLst/>
          </a:prstGeom>
        </p:spPr>
      </p:pic>
      <p:pic>
        <p:nvPicPr>
          <p:cNvPr id="32" name="図 31" descr="人, 座る, 屋内, 子供 が含まれている画像&#10;&#10;自動的に生成された説明">
            <a:extLst>
              <a:ext uri="{FF2B5EF4-FFF2-40B4-BE49-F238E27FC236}">
                <a16:creationId xmlns:a16="http://schemas.microsoft.com/office/drawing/2014/main" id="{93D95084-8AF1-5129-0E45-A5285A23A967}"/>
              </a:ext>
            </a:extLst>
          </p:cNvPr>
          <p:cNvPicPr>
            <a:picLocks noChangeAspect="1"/>
          </p:cNvPicPr>
          <p:nvPr/>
        </p:nvPicPr>
        <p:blipFill>
          <a:blip r:embed="rId9"/>
          <a:stretch>
            <a:fillRect/>
          </a:stretch>
        </p:blipFill>
        <p:spPr>
          <a:xfrm>
            <a:off x="5722565" y="6738111"/>
            <a:ext cx="1498994" cy="1124246"/>
          </a:xfrm>
          <a:prstGeom prst="rect">
            <a:avLst/>
          </a:prstGeom>
        </p:spPr>
      </p:pic>
      <p:pic>
        <p:nvPicPr>
          <p:cNvPr id="34" name="図 33" descr="屋内, 人, 横たわる, 男 が含まれている画像&#10;&#10;自動的に生成された説明">
            <a:extLst>
              <a:ext uri="{FF2B5EF4-FFF2-40B4-BE49-F238E27FC236}">
                <a16:creationId xmlns:a16="http://schemas.microsoft.com/office/drawing/2014/main" id="{26368CC5-6729-7850-E582-ED7FE40BF7DC}"/>
              </a:ext>
            </a:extLst>
          </p:cNvPr>
          <p:cNvPicPr>
            <a:picLocks noChangeAspect="1"/>
          </p:cNvPicPr>
          <p:nvPr/>
        </p:nvPicPr>
        <p:blipFill rotWithShape="1">
          <a:blip r:embed="rId10"/>
          <a:srcRect r="6353"/>
          <a:stretch/>
        </p:blipFill>
        <p:spPr>
          <a:xfrm>
            <a:off x="4475969" y="6669686"/>
            <a:ext cx="1476477" cy="1182473"/>
          </a:xfrm>
          <a:prstGeom prst="rect">
            <a:avLst/>
          </a:prstGeom>
        </p:spPr>
      </p:pic>
      <p:pic>
        <p:nvPicPr>
          <p:cNvPr id="36" name="図 35" descr="ドアの前に立っている男性&#10;&#10;中程度の精度で自動的に生成された説明">
            <a:extLst>
              <a:ext uri="{FF2B5EF4-FFF2-40B4-BE49-F238E27FC236}">
                <a16:creationId xmlns:a16="http://schemas.microsoft.com/office/drawing/2014/main" id="{8A1B39E4-FF40-389A-DD3C-94ACCC354088}"/>
              </a:ext>
            </a:extLst>
          </p:cNvPr>
          <p:cNvPicPr>
            <a:picLocks noChangeAspect="1"/>
          </p:cNvPicPr>
          <p:nvPr/>
        </p:nvPicPr>
        <p:blipFill rotWithShape="1">
          <a:blip r:embed="rId11"/>
          <a:srcRect l="14964"/>
          <a:stretch/>
        </p:blipFill>
        <p:spPr>
          <a:xfrm>
            <a:off x="3295193" y="5760253"/>
            <a:ext cx="1125728" cy="992869"/>
          </a:xfrm>
          <a:prstGeom prst="rect">
            <a:avLst/>
          </a:prstGeom>
        </p:spPr>
      </p:pic>
      <p:pic>
        <p:nvPicPr>
          <p:cNvPr id="38" name="図 37" descr="人, 屋内, 座る, 民衆 が含まれている画像&#10;&#10;自動的に生成された説明">
            <a:extLst>
              <a:ext uri="{FF2B5EF4-FFF2-40B4-BE49-F238E27FC236}">
                <a16:creationId xmlns:a16="http://schemas.microsoft.com/office/drawing/2014/main" id="{F4FDF272-6945-C77E-AE9A-3CCACF8FBF28}"/>
              </a:ext>
            </a:extLst>
          </p:cNvPr>
          <p:cNvPicPr>
            <a:picLocks noChangeAspect="1"/>
          </p:cNvPicPr>
          <p:nvPr/>
        </p:nvPicPr>
        <p:blipFill rotWithShape="1">
          <a:blip r:embed="rId12"/>
          <a:srcRect l="13912" r="5186"/>
          <a:stretch/>
        </p:blipFill>
        <p:spPr>
          <a:xfrm>
            <a:off x="3286562" y="6675679"/>
            <a:ext cx="1265198" cy="1172892"/>
          </a:xfrm>
          <a:prstGeom prst="rect">
            <a:avLst/>
          </a:prstGeom>
        </p:spPr>
      </p:pic>
      <p:pic>
        <p:nvPicPr>
          <p:cNvPr id="40" name="図 39" descr="病室のベッドで寝ている男&#10;&#10;低い精度で自動的に生成された説明">
            <a:extLst>
              <a:ext uri="{FF2B5EF4-FFF2-40B4-BE49-F238E27FC236}">
                <a16:creationId xmlns:a16="http://schemas.microsoft.com/office/drawing/2014/main" id="{51A839C7-DA2D-4162-C7E7-2C4DFC9B09C2}"/>
              </a:ext>
            </a:extLst>
          </p:cNvPr>
          <p:cNvPicPr>
            <a:picLocks noChangeAspect="1"/>
          </p:cNvPicPr>
          <p:nvPr/>
        </p:nvPicPr>
        <p:blipFill>
          <a:blip r:embed="rId13"/>
          <a:stretch>
            <a:fillRect/>
          </a:stretch>
        </p:blipFill>
        <p:spPr>
          <a:xfrm>
            <a:off x="5900521" y="5767794"/>
            <a:ext cx="1309061" cy="981796"/>
          </a:xfrm>
          <a:prstGeom prst="rect">
            <a:avLst/>
          </a:prstGeom>
        </p:spPr>
      </p:pic>
      <p:pic>
        <p:nvPicPr>
          <p:cNvPr id="42" name="図 41" descr="空港のロビーにいる人たち&#10;&#10;中程度の精度で自動的に生成された説明">
            <a:extLst>
              <a:ext uri="{FF2B5EF4-FFF2-40B4-BE49-F238E27FC236}">
                <a16:creationId xmlns:a16="http://schemas.microsoft.com/office/drawing/2014/main" id="{EE0B25D7-FBFA-9298-8EAE-5F9F97F9BEDF}"/>
              </a:ext>
            </a:extLst>
          </p:cNvPr>
          <p:cNvPicPr>
            <a:picLocks noChangeAspect="1"/>
          </p:cNvPicPr>
          <p:nvPr/>
        </p:nvPicPr>
        <p:blipFill rotWithShape="1">
          <a:blip r:embed="rId14"/>
          <a:srcRect l="1016" t="13827"/>
          <a:stretch/>
        </p:blipFill>
        <p:spPr>
          <a:xfrm>
            <a:off x="316212" y="330974"/>
            <a:ext cx="2874987" cy="1877157"/>
          </a:xfrm>
          <a:prstGeom prst="rect">
            <a:avLst/>
          </a:prstGeom>
        </p:spPr>
      </p:pic>
      <p:sp>
        <p:nvSpPr>
          <p:cNvPr id="45" name="テキスト ボックス 44">
            <a:extLst>
              <a:ext uri="{FF2B5EF4-FFF2-40B4-BE49-F238E27FC236}">
                <a16:creationId xmlns:a16="http://schemas.microsoft.com/office/drawing/2014/main" id="{36E5ED83-A2EB-3D1B-2E68-9A05E5478FBD}"/>
              </a:ext>
            </a:extLst>
          </p:cNvPr>
          <p:cNvSpPr txBox="1"/>
          <p:nvPr/>
        </p:nvSpPr>
        <p:spPr>
          <a:xfrm>
            <a:off x="3145677" y="1000477"/>
            <a:ext cx="4353992" cy="5047536"/>
          </a:xfrm>
          <a:prstGeom prst="rect">
            <a:avLst/>
          </a:prstGeom>
          <a:noFill/>
        </p:spPr>
        <p:txBody>
          <a:bodyPr wrap="square" rtlCol="0">
            <a:spAutoFit/>
          </a:bodyPr>
          <a:lstStyle/>
          <a:p>
            <a:r>
              <a:rPr kumimoji="1" lang="ja-JP" altLang="en-US" sz="1400" dirty="0"/>
              <a:t>　　　　　　数年ぶりに復活した冬期のリハビリ</a:t>
            </a:r>
            <a:endParaRPr kumimoji="1" lang="en-US" altLang="ja-JP" sz="1400" dirty="0"/>
          </a:p>
          <a:p>
            <a:r>
              <a:rPr kumimoji="1" lang="ja-JP" altLang="en-US" sz="1400" dirty="0"/>
              <a:t>　　　　　教室は雪もないお天気に恵まれ、無事</a:t>
            </a:r>
            <a:endParaRPr kumimoji="1" lang="en-US" altLang="ja-JP" sz="1400" dirty="0"/>
          </a:p>
          <a:p>
            <a:r>
              <a:rPr kumimoji="1" lang="ja-JP" altLang="en-US" sz="1400" dirty="0"/>
              <a:t>　　　　　開催出来ました。大学院修士の佐野春</a:t>
            </a:r>
            <a:endParaRPr kumimoji="1" lang="en-US" altLang="ja-JP" sz="1400" dirty="0"/>
          </a:p>
          <a:p>
            <a:r>
              <a:rPr kumimoji="1" lang="ja-JP" altLang="en-US" sz="1400" dirty="0"/>
              <a:t>　　　　　奈先生の最後の指導を受けました。</a:t>
            </a:r>
            <a:endParaRPr kumimoji="1" lang="en-US" altLang="ja-JP" sz="1400" dirty="0"/>
          </a:p>
          <a:p>
            <a:r>
              <a:rPr kumimoji="1" lang="ja-JP" altLang="en-US" sz="1400" dirty="0"/>
              <a:t>昨年着任した齋藤教授と吉田助教も参加されまし</a:t>
            </a:r>
            <a:endParaRPr kumimoji="1" lang="en-US" altLang="ja-JP" sz="1400" dirty="0"/>
          </a:p>
          <a:p>
            <a:r>
              <a:rPr kumimoji="1" lang="ja-JP" altLang="en-US" sz="1400" dirty="0"/>
              <a:t>た。　始めに首の運動から、朝起きたときとかス</a:t>
            </a:r>
            <a:endParaRPr kumimoji="1" lang="en-US" altLang="ja-JP" sz="1400" dirty="0"/>
          </a:p>
          <a:p>
            <a:r>
              <a:rPr kumimoji="1" lang="ja-JP" altLang="en-US" sz="1400" dirty="0"/>
              <a:t>トレッチとしての運動になる。首を前後に</a:t>
            </a:r>
            <a:r>
              <a:rPr kumimoji="1" lang="en-US" altLang="ja-JP" sz="1400" dirty="0"/>
              <a:t>5</a:t>
            </a:r>
            <a:r>
              <a:rPr kumimoji="1" lang="ja-JP" altLang="en-US" sz="1400" dirty="0"/>
              <a:t>回</a:t>
            </a:r>
            <a:r>
              <a:rPr kumimoji="1" lang="en-US" altLang="ja-JP" sz="1400" dirty="0"/>
              <a:t>､</a:t>
            </a:r>
            <a:r>
              <a:rPr kumimoji="1" lang="ja-JP" altLang="en-US" sz="1400" dirty="0"/>
              <a:t>横</a:t>
            </a:r>
            <a:endParaRPr kumimoji="1" lang="en-US" altLang="ja-JP" sz="1400" dirty="0"/>
          </a:p>
          <a:p>
            <a:r>
              <a:rPr kumimoji="1" lang="ja-JP" altLang="en-US" sz="1400" dirty="0"/>
              <a:t>に倒す左右</a:t>
            </a:r>
            <a:r>
              <a:rPr kumimoji="1" lang="en-US" altLang="ja-JP" sz="1400" dirty="0"/>
              <a:t>5</a:t>
            </a:r>
            <a:r>
              <a:rPr kumimoji="1" lang="ja-JP" altLang="en-US" sz="1400" dirty="0"/>
              <a:t>回、横を向く左右</a:t>
            </a:r>
            <a:r>
              <a:rPr kumimoji="1" lang="en-US" altLang="ja-JP" sz="1400" dirty="0"/>
              <a:t>5</a:t>
            </a:r>
            <a:r>
              <a:rPr kumimoji="1" lang="ja-JP" altLang="en-US" sz="1400" dirty="0"/>
              <a:t>回、首を回す</a:t>
            </a:r>
            <a:r>
              <a:rPr kumimoji="1" lang="en-US" altLang="ja-JP" sz="1400" dirty="0"/>
              <a:t>5</a:t>
            </a:r>
            <a:r>
              <a:rPr kumimoji="1" lang="ja-JP" altLang="en-US" sz="1400" dirty="0"/>
              <a:t>回。次に肩の運動、肩を持ち上げ⇒ドンと落とす</a:t>
            </a:r>
            <a:r>
              <a:rPr kumimoji="1" lang="en-US" altLang="ja-JP" sz="1400" dirty="0"/>
              <a:t>5</a:t>
            </a:r>
            <a:r>
              <a:rPr kumimoji="1" lang="ja-JP" altLang="en-US" sz="1400" dirty="0"/>
              <a:t>回、肩を回す前後に</a:t>
            </a:r>
            <a:r>
              <a:rPr kumimoji="1" lang="en-US" altLang="ja-JP" sz="1400" dirty="0"/>
              <a:t>5</a:t>
            </a:r>
            <a:r>
              <a:rPr kumimoji="1" lang="ja-JP" altLang="en-US" sz="1400" dirty="0"/>
              <a:t>回。次は手の運動</a:t>
            </a:r>
            <a:r>
              <a:rPr kumimoji="1" lang="en-US" altLang="ja-JP" sz="1400" dirty="0"/>
              <a:t>､</a:t>
            </a:r>
            <a:r>
              <a:rPr kumimoji="1" lang="ja-JP" altLang="en-US" sz="1400" dirty="0"/>
              <a:t>この病気は手</a:t>
            </a:r>
            <a:endParaRPr kumimoji="1" lang="en-US" altLang="ja-JP" sz="1400" dirty="0"/>
          </a:p>
          <a:p>
            <a:r>
              <a:rPr kumimoji="1" lang="ja-JP" altLang="en-US" sz="1400" dirty="0"/>
              <a:t>を動かす、速く・遅くがダメなので、前に出してグーパーを最初はゆっくり⇒だんだん速くスピー</a:t>
            </a:r>
            <a:endParaRPr kumimoji="1" lang="en-US" altLang="ja-JP" sz="1400" dirty="0"/>
          </a:p>
          <a:p>
            <a:r>
              <a:rPr kumimoji="1" lang="ja-JP" altLang="en-US" sz="1400" dirty="0"/>
              <a:t>ドアップ、ぎりぎり出来るところまで頑張る。</a:t>
            </a:r>
            <a:endParaRPr kumimoji="1" lang="en-US" altLang="ja-JP" sz="1400" dirty="0"/>
          </a:p>
          <a:p>
            <a:r>
              <a:rPr kumimoji="1" lang="ja-JP" altLang="en-US" sz="1400" dirty="0"/>
              <a:t>次は、手を膝に置いて、上、下を繰り返しスピー</a:t>
            </a:r>
            <a:endParaRPr kumimoji="1" lang="en-US" altLang="ja-JP" sz="1400" dirty="0"/>
          </a:p>
          <a:p>
            <a:r>
              <a:rPr kumimoji="1" lang="ja-JP" altLang="en-US" sz="1400" dirty="0"/>
              <a:t>ドアップしていく。次に足を伸ばして、足の動き</a:t>
            </a:r>
            <a:endParaRPr kumimoji="1" lang="en-US" altLang="ja-JP" sz="1400" dirty="0"/>
          </a:p>
          <a:p>
            <a:r>
              <a:rPr kumimoji="1" lang="ja-JP" altLang="en-US" sz="1400" dirty="0"/>
              <a:t>をコントロールする運動。曲げ伸ばしを左右</a:t>
            </a:r>
            <a:r>
              <a:rPr kumimoji="1" lang="en-US" altLang="ja-JP" sz="1400" dirty="0"/>
              <a:t>10</a:t>
            </a:r>
            <a:r>
              <a:rPr kumimoji="1" lang="ja-JP" altLang="en-US" sz="1400" dirty="0"/>
              <a:t>回。</a:t>
            </a:r>
            <a:endParaRPr kumimoji="1" lang="en-US" altLang="ja-JP" sz="1400" dirty="0"/>
          </a:p>
          <a:p>
            <a:r>
              <a:rPr kumimoji="1" lang="ja-JP" altLang="en-US" sz="1400" dirty="0"/>
              <a:t>次は片足を上げる、足の関節の運動と腹筋と太も</a:t>
            </a:r>
            <a:endParaRPr kumimoji="1" lang="en-US" altLang="ja-JP" sz="1400" dirty="0"/>
          </a:p>
          <a:p>
            <a:r>
              <a:rPr kumimoji="1" lang="ja-JP" altLang="en-US" sz="1400" dirty="0"/>
              <a:t>もを鍛える。上げて</a:t>
            </a:r>
            <a:r>
              <a:rPr kumimoji="1" lang="en-US" altLang="ja-JP" sz="1400" dirty="0"/>
              <a:t>10</a:t>
            </a:r>
            <a:r>
              <a:rPr kumimoji="1" lang="ja-JP" altLang="en-US" sz="1400" dirty="0"/>
              <a:t>秒止めるを</a:t>
            </a:r>
            <a:r>
              <a:rPr kumimoji="1" lang="en-US" altLang="ja-JP" sz="1400" dirty="0"/>
              <a:t>10</a:t>
            </a:r>
            <a:r>
              <a:rPr kumimoji="1" lang="ja-JP" altLang="en-US" sz="1400" dirty="0"/>
              <a:t>回、左右</a:t>
            </a:r>
            <a:r>
              <a:rPr kumimoji="1" lang="en-US" altLang="ja-JP" sz="1400" dirty="0"/>
              <a:t>10</a:t>
            </a:r>
            <a:r>
              <a:rPr kumimoji="1" lang="ja-JP" altLang="en-US" sz="1400" dirty="0"/>
              <a:t>秒</a:t>
            </a:r>
            <a:endParaRPr kumimoji="1" lang="en-US" altLang="ja-JP" sz="1400" dirty="0"/>
          </a:p>
          <a:p>
            <a:r>
              <a:rPr kumimoji="1" lang="en-US" altLang="ja-JP" sz="1400" dirty="0"/>
              <a:t>10</a:t>
            </a:r>
            <a:r>
              <a:rPr kumimoji="1" lang="ja-JP" altLang="en-US" sz="1400" dirty="0"/>
              <a:t>回。そのまま寝た状態からの起き上がる運動を</a:t>
            </a:r>
            <a:endParaRPr kumimoji="1" lang="en-US" altLang="ja-JP" sz="1400" dirty="0"/>
          </a:p>
          <a:p>
            <a:r>
              <a:rPr kumimoji="1" lang="en-US" altLang="ja-JP" sz="1400" dirty="0"/>
              <a:t>10</a:t>
            </a:r>
            <a:r>
              <a:rPr kumimoji="1" lang="ja-JP" altLang="en-US" sz="1400" dirty="0"/>
              <a:t>回。もう一度寝て、膝を立て、おへそが見える</a:t>
            </a:r>
            <a:endParaRPr kumimoji="1" lang="en-US" altLang="ja-JP" sz="1400" dirty="0"/>
          </a:p>
          <a:p>
            <a:r>
              <a:rPr kumimoji="1" lang="ja-JP" altLang="en-US" sz="1400" dirty="0"/>
              <a:t>ように頭を上げて</a:t>
            </a:r>
            <a:r>
              <a:rPr kumimoji="1" lang="en-US" altLang="ja-JP" sz="1400" dirty="0"/>
              <a:t>5</a:t>
            </a:r>
            <a:r>
              <a:rPr kumimoji="1" lang="ja-JP" altLang="en-US" sz="1400" dirty="0"/>
              <a:t>秒止め⇒</a:t>
            </a:r>
            <a:r>
              <a:rPr kumimoji="1" lang="en-US" altLang="ja-JP" sz="1400" dirty="0"/>
              <a:t>5</a:t>
            </a:r>
            <a:r>
              <a:rPr kumimoji="1" lang="ja-JP" altLang="en-US" sz="1400" dirty="0"/>
              <a:t>回、同じ姿勢からお</a:t>
            </a:r>
            <a:endParaRPr kumimoji="1" lang="en-US" altLang="ja-JP" sz="1400" dirty="0"/>
          </a:p>
          <a:p>
            <a:r>
              <a:rPr kumimoji="1" lang="ja-JP" altLang="en-US" sz="1400" dirty="0"/>
              <a:t>しりを上げ⇒そのまま止め</a:t>
            </a:r>
            <a:r>
              <a:rPr kumimoji="1" lang="en-US" altLang="ja-JP" sz="1400" dirty="0"/>
              <a:t>5</a:t>
            </a:r>
            <a:r>
              <a:rPr kumimoji="1" lang="ja-JP" altLang="en-US" sz="1400" dirty="0"/>
              <a:t>秒⇒</a:t>
            </a:r>
            <a:r>
              <a:rPr kumimoji="1" lang="en-US" altLang="ja-JP" sz="1400" dirty="0"/>
              <a:t>10</a:t>
            </a:r>
            <a:r>
              <a:rPr kumimoji="1" lang="ja-JP" altLang="en-US" sz="1400" dirty="0"/>
              <a:t>回        </a:t>
            </a:r>
            <a:r>
              <a:rPr kumimoji="1" lang="en-US" altLang="ja-JP" sz="1400" b="1" dirty="0">
                <a:solidFill>
                  <a:srgbClr val="FF0000"/>
                </a:solidFill>
              </a:rPr>
              <a:t>5</a:t>
            </a:r>
            <a:r>
              <a:rPr kumimoji="1" lang="ja-JP" altLang="en-US" sz="1400" b="1" dirty="0">
                <a:solidFill>
                  <a:srgbClr val="FF0000"/>
                </a:solidFill>
              </a:rPr>
              <a:t>分休憩</a:t>
            </a:r>
            <a:endParaRPr kumimoji="1" lang="en-US" altLang="ja-JP" sz="1400" b="1" dirty="0">
              <a:solidFill>
                <a:srgbClr val="FF0000"/>
              </a:solidFill>
            </a:endParaRPr>
          </a:p>
          <a:p>
            <a:endParaRPr kumimoji="1" lang="en-US" altLang="ja-JP" sz="1400" dirty="0"/>
          </a:p>
        </p:txBody>
      </p:sp>
      <p:sp>
        <p:nvSpPr>
          <p:cNvPr id="46" name="正方形/長方形 45">
            <a:extLst>
              <a:ext uri="{FF2B5EF4-FFF2-40B4-BE49-F238E27FC236}">
                <a16:creationId xmlns:a16="http://schemas.microsoft.com/office/drawing/2014/main" id="{EFD201BD-22BD-84C4-C3B3-55E686CBF089}"/>
              </a:ext>
            </a:extLst>
          </p:cNvPr>
          <p:cNvSpPr/>
          <p:nvPr/>
        </p:nvSpPr>
        <p:spPr>
          <a:xfrm>
            <a:off x="2191720" y="3305697"/>
            <a:ext cx="825761" cy="1755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t>齋藤教授</a:t>
            </a:r>
            <a:endParaRPr kumimoji="1" lang="en-US" altLang="ja-JP" sz="1050" b="1" dirty="0"/>
          </a:p>
        </p:txBody>
      </p:sp>
      <p:sp>
        <p:nvSpPr>
          <p:cNvPr id="47" name="正方形/長方形 46">
            <a:extLst>
              <a:ext uri="{FF2B5EF4-FFF2-40B4-BE49-F238E27FC236}">
                <a16:creationId xmlns:a16="http://schemas.microsoft.com/office/drawing/2014/main" id="{7656B721-8095-00E3-8ACF-01736052D40C}"/>
              </a:ext>
            </a:extLst>
          </p:cNvPr>
          <p:cNvSpPr/>
          <p:nvPr/>
        </p:nvSpPr>
        <p:spPr>
          <a:xfrm>
            <a:off x="667337" y="3536665"/>
            <a:ext cx="746610" cy="2638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rPr>
              <a:t>川口教授</a:t>
            </a:r>
          </a:p>
        </p:txBody>
      </p:sp>
      <p:sp>
        <p:nvSpPr>
          <p:cNvPr id="48" name="正方形/長方形 47">
            <a:extLst>
              <a:ext uri="{FF2B5EF4-FFF2-40B4-BE49-F238E27FC236}">
                <a16:creationId xmlns:a16="http://schemas.microsoft.com/office/drawing/2014/main" id="{2B9A2A3C-9666-A39A-D70E-ACDD9F992DAC}"/>
              </a:ext>
            </a:extLst>
          </p:cNvPr>
          <p:cNvSpPr/>
          <p:nvPr/>
        </p:nvSpPr>
        <p:spPr>
          <a:xfrm>
            <a:off x="3439454" y="5741472"/>
            <a:ext cx="818528" cy="2089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吉田助教</a:t>
            </a:r>
          </a:p>
        </p:txBody>
      </p:sp>
      <p:sp>
        <p:nvSpPr>
          <p:cNvPr id="49" name="正方形/長方形 48">
            <a:extLst>
              <a:ext uri="{FF2B5EF4-FFF2-40B4-BE49-F238E27FC236}">
                <a16:creationId xmlns:a16="http://schemas.microsoft.com/office/drawing/2014/main" id="{6794804F-4223-F107-84FD-861241C862CD}"/>
              </a:ext>
            </a:extLst>
          </p:cNvPr>
          <p:cNvSpPr/>
          <p:nvPr/>
        </p:nvSpPr>
        <p:spPr>
          <a:xfrm>
            <a:off x="5900521" y="5845963"/>
            <a:ext cx="748129" cy="1870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bg1"/>
                </a:solidFill>
              </a:rPr>
              <a:t>工藤先生</a:t>
            </a:r>
          </a:p>
        </p:txBody>
      </p:sp>
      <p:sp>
        <p:nvSpPr>
          <p:cNvPr id="50" name="正方形/長方形 49">
            <a:extLst>
              <a:ext uri="{FF2B5EF4-FFF2-40B4-BE49-F238E27FC236}">
                <a16:creationId xmlns:a16="http://schemas.microsoft.com/office/drawing/2014/main" id="{D1DF8424-70FD-C983-D98D-F439FA5F92D1}"/>
              </a:ext>
            </a:extLst>
          </p:cNvPr>
          <p:cNvSpPr/>
          <p:nvPr/>
        </p:nvSpPr>
        <p:spPr>
          <a:xfrm>
            <a:off x="3773832" y="6642762"/>
            <a:ext cx="748129" cy="2373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金澤先生</a:t>
            </a:r>
          </a:p>
        </p:txBody>
      </p:sp>
      <p:sp>
        <p:nvSpPr>
          <p:cNvPr id="51" name="正方形/長方形 50">
            <a:extLst>
              <a:ext uri="{FF2B5EF4-FFF2-40B4-BE49-F238E27FC236}">
                <a16:creationId xmlns:a16="http://schemas.microsoft.com/office/drawing/2014/main" id="{20B92CAF-90C6-A4F5-A158-A44346E7C400}"/>
              </a:ext>
            </a:extLst>
          </p:cNvPr>
          <p:cNvSpPr/>
          <p:nvPr/>
        </p:nvSpPr>
        <p:spPr>
          <a:xfrm>
            <a:off x="3263999" y="1681048"/>
            <a:ext cx="748129" cy="2087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佐野先生</a:t>
            </a:r>
          </a:p>
        </p:txBody>
      </p:sp>
      <p:sp>
        <p:nvSpPr>
          <p:cNvPr id="52" name="テキスト ボックス 51">
            <a:extLst>
              <a:ext uri="{FF2B5EF4-FFF2-40B4-BE49-F238E27FC236}">
                <a16:creationId xmlns:a16="http://schemas.microsoft.com/office/drawing/2014/main" id="{5A8F2530-93D0-3962-1F7F-E1360F3BF7F7}"/>
              </a:ext>
            </a:extLst>
          </p:cNvPr>
          <p:cNvSpPr txBox="1"/>
          <p:nvPr/>
        </p:nvSpPr>
        <p:spPr>
          <a:xfrm>
            <a:off x="174489" y="4753814"/>
            <a:ext cx="3169107" cy="3108543"/>
          </a:xfrm>
          <a:prstGeom prst="rect">
            <a:avLst/>
          </a:prstGeom>
          <a:noFill/>
        </p:spPr>
        <p:txBody>
          <a:bodyPr wrap="square" rtlCol="0">
            <a:spAutoFit/>
          </a:bodyPr>
          <a:lstStyle/>
          <a:p>
            <a:r>
              <a:rPr kumimoji="1" lang="ja-JP" altLang="en-US" sz="1400" dirty="0"/>
              <a:t>　</a:t>
            </a:r>
            <a:r>
              <a:rPr kumimoji="1" lang="ja-JP" altLang="en-US" sz="1400" b="1" dirty="0">
                <a:solidFill>
                  <a:srgbClr val="FF0000"/>
                </a:solidFill>
              </a:rPr>
              <a:t>再開</a:t>
            </a:r>
            <a:r>
              <a:rPr kumimoji="1" lang="ja-JP" altLang="en-US" sz="1400" dirty="0"/>
              <a:t>、膝立をします、肩と膝を一直線になるように保ち、次にその姿勢から両手バンザイで</a:t>
            </a:r>
            <a:r>
              <a:rPr kumimoji="1" lang="en-US" altLang="ja-JP" sz="1400" dirty="0"/>
              <a:t>30</a:t>
            </a:r>
            <a:r>
              <a:rPr kumimoji="1" lang="ja-JP" altLang="en-US" sz="1400" dirty="0"/>
              <a:t>秒保持（バランスをとる）</a:t>
            </a:r>
            <a:r>
              <a:rPr kumimoji="1" lang="en-US" altLang="ja-JP" sz="1400" dirty="0"/>
              <a:t>30</a:t>
            </a:r>
            <a:r>
              <a:rPr kumimoji="1" lang="ja-JP" altLang="en-US" sz="1400" dirty="0"/>
              <a:t>秒</a:t>
            </a:r>
            <a:r>
              <a:rPr kumimoji="1" lang="en-US" altLang="ja-JP" sz="1400" dirty="0"/>
              <a:t>×3</a:t>
            </a:r>
            <a:r>
              <a:rPr kumimoji="1" lang="ja-JP" altLang="en-US" sz="1400" dirty="0"/>
              <a:t>セット行う。</a:t>
            </a:r>
            <a:endParaRPr kumimoji="1" lang="en-US" altLang="ja-JP" sz="1400" dirty="0"/>
          </a:p>
          <a:p>
            <a:r>
              <a:rPr kumimoji="1" lang="ja-JP" altLang="en-US" sz="1400" dirty="0"/>
              <a:t>次は四つん這いなってください。片手を肩の高さまで上げ</a:t>
            </a:r>
            <a:r>
              <a:rPr kumimoji="1" lang="en-US" altLang="ja-JP" sz="1400" dirty="0"/>
              <a:t>10</a:t>
            </a:r>
            <a:r>
              <a:rPr kumimoji="1" lang="ja-JP" altLang="en-US" sz="1400" dirty="0"/>
              <a:t>秒保持する。</a:t>
            </a:r>
            <a:endParaRPr kumimoji="1" lang="en-US" altLang="ja-JP" sz="1400" dirty="0"/>
          </a:p>
          <a:p>
            <a:r>
              <a:rPr kumimoji="1" lang="ja-JP" altLang="en-US" sz="1400" dirty="0"/>
              <a:t>左右</a:t>
            </a:r>
            <a:r>
              <a:rPr kumimoji="1" lang="en-US" altLang="ja-JP" sz="1400" dirty="0"/>
              <a:t>10</a:t>
            </a:r>
            <a:r>
              <a:rPr kumimoji="1" lang="ja-JP" altLang="en-US" sz="1400" dirty="0"/>
              <a:t>秒ずつ行なう。次は四つん這いのまま、右足を後ろに伸ばし上げる</a:t>
            </a:r>
            <a:r>
              <a:rPr kumimoji="1" lang="en-US" altLang="ja-JP" sz="1400" dirty="0"/>
              <a:t>10</a:t>
            </a:r>
            <a:r>
              <a:rPr kumimoji="1" lang="ja-JP" altLang="en-US" sz="1400" dirty="0"/>
              <a:t>秒保つ⇒左足も同じく</a:t>
            </a:r>
            <a:r>
              <a:rPr kumimoji="1" lang="en-US" altLang="ja-JP" sz="1400" dirty="0"/>
              <a:t>10</a:t>
            </a:r>
            <a:r>
              <a:rPr kumimoji="1" lang="ja-JP" altLang="en-US" sz="1400" dirty="0"/>
              <a:t>秒やる。次は右手と左足を同時に上げ</a:t>
            </a:r>
            <a:r>
              <a:rPr kumimoji="1" lang="en-US" altLang="ja-JP" sz="1400" dirty="0"/>
              <a:t>10</a:t>
            </a:r>
            <a:r>
              <a:rPr kumimoji="1" lang="ja-JP" altLang="en-US" sz="1400" dirty="0"/>
              <a:t>秒保つ⇒左手と右足を同時に上げ</a:t>
            </a:r>
            <a:r>
              <a:rPr kumimoji="1" lang="en-US" altLang="ja-JP" sz="1400" dirty="0"/>
              <a:t>10</a:t>
            </a:r>
            <a:r>
              <a:rPr kumimoji="1" lang="ja-JP" altLang="en-US" sz="1400" dirty="0"/>
              <a:t>秒保つ。</a:t>
            </a:r>
            <a:r>
              <a:rPr kumimoji="1" lang="en-US" altLang="ja-JP" sz="1400" dirty="0"/>
              <a:t>	</a:t>
            </a:r>
            <a:r>
              <a:rPr kumimoji="1" lang="ja-JP" altLang="en-US" sz="1400" dirty="0"/>
              <a:t>家の中では、四つん這いが安定する。最後は四つん這い行進</a:t>
            </a:r>
            <a:r>
              <a:rPr kumimoji="1" lang="en-US" altLang="ja-JP" sz="1400" dirty="0"/>
              <a:t>5</a:t>
            </a:r>
            <a:r>
              <a:rPr kumimoji="1" lang="ja-JP" altLang="en-US" sz="1400" dirty="0"/>
              <a:t>周で締めました。</a:t>
            </a:r>
            <a:r>
              <a:rPr kumimoji="1" lang="ja-JP" altLang="en-US" sz="1400" b="1" dirty="0">
                <a:solidFill>
                  <a:srgbClr val="FF0000"/>
                </a:solidFill>
              </a:rPr>
              <a:t>佐野先生お疲れ様でした。</a:t>
            </a:r>
            <a:endParaRPr kumimoji="1" lang="en-US" altLang="ja-JP" sz="1400" b="1" dirty="0">
              <a:solidFill>
                <a:srgbClr val="FF0000"/>
              </a:solidFill>
            </a:endParaRPr>
          </a:p>
        </p:txBody>
      </p:sp>
      <p:sp>
        <p:nvSpPr>
          <p:cNvPr id="53" name="テキスト ボックス 52">
            <a:extLst>
              <a:ext uri="{FF2B5EF4-FFF2-40B4-BE49-F238E27FC236}">
                <a16:creationId xmlns:a16="http://schemas.microsoft.com/office/drawing/2014/main" id="{D7E0D870-53E7-596F-03E8-EC66C53D92EC}"/>
              </a:ext>
            </a:extLst>
          </p:cNvPr>
          <p:cNvSpPr txBox="1"/>
          <p:nvPr/>
        </p:nvSpPr>
        <p:spPr>
          <a:xfrm>
            <a:off x="5074588" y="9240151"/>
            <a:ext cx="2134001" cy="1077218"/>
          </a:xfrm>
          <a:prstGeom prst="rect">
            <a:avLst/>
          </a:prstGeom>
          <a:noFill/>
          <a:ln w="28575">
            <a:solidFill>
              <a:srgbClr val="C00000"/>
            </a:solidFill>
          </a:ln>
        </p:spPr>
        <p:txBody>
          <a:bodyPr wrap="square" rtlCol="0">
            <a:spAutoFit/>
          </a:bodyPr>
          <a:lstStyle/>
          <a:p>
            <a:r>
              <a:rPr kumimoji="1" lang="ja-JP" altLang="en-US" sz="1400" b="1" dirty="0"/>
              <a:t>ＪＰＡ国会請願書署名</a:t>
            </a:r>
            <a:endParaRPr kumimoji="1" lang="en-US" altLang="ja-JP" sz="1400" b="1" dirty="0"/>
          </a:p>
          <a:p>
            <a:r>
              <a:rPr kumimoji="1" lang="ja-JP" altLang="en-US" sz="1200" dirty="0"/>
              <a:t>＊ご協力ありがとうございました</a:t>
            </a:r>
            <a:r>
              <a:rPr kumimoji="1" lang="ja-JP" altLang="en-US" sz="1400" dirty="0"/>
              <a:t>。　</a:t>
            </a:r>
            <a:r>
              <a:rPr kumimoji="1" lang="ja-JP" altLang="en-US" sz="1400" b="1" dirty="0"/>
              <a:t>１３３筆</a:t>
            </a:r>
            <a:endParaRPr kumimoji="1" lang="en-US" altLang="ja-JP" sz="1400" b="1" dirty="0"/>
          </a:p>
          <a:p>
            <a:r>
              <a:rPr kumimoji="1" lang="ja-JP" altLang="en-US" sz="1200" dirty="0"/>
              <a:t>青森県難病連に無事届けました。</a:t>
            </a:r>
          </a:p>
        </p:txBody>
      </p:sp>
      <p:sp>
        <p:nvSpPr>
          <p:cNvPr id="56" name="テキスト ボックス 55">
            <a:extLst>
              <a:ext uri="{FF2B5EF4-FFF2-40B4-BE49-F238E27FC236}">
                <a16:creationId xmlns:a16="http://schemas.microsoft.com/office/drawing/2014/main" id="{FEF4E730-0475-147B-758A-061D80E08CCA}"/>
              </a:ext>
            </a:extLst>
          </p:cNvPr>
          <p:cNvSpPr txBox="1"/>
          <p:nvPr/>
        </p:nvSpPr>
        <p:spPr>
          <a:xfrm>
            <a:off x="3683500" y="10317369"/>
            <a:ext cx="405574" cy="338554"/>
          </a:xfrm>
          <a:prstGeom prst="rect">
            <a:avLst/>
          </a:prstGeom>
          <a:noFill/>
        </p:spPr>
        <p:txBody>
          <a:bodyPr wrap="square" rtlCol="0">
            <a:spAutoFit/>
          </a:bodyPr>
          <a:lstStyle/>
          <a:p>
            <a:r>
              <a:rPr kumimoji="1" lang="en-US" altLang="ja-JP" sz="1600" b="1" dirty="0"/>
              <a:t>12</a:t>
            </a:r>
            <a:endParaRPr kumimoji="1" lang="ja-JP" altLang="en-US" sz="1600" b="1" dirty="0"/>
          </a:p>
        </p:txBody>
      </p:sp>
      <p:sp>
        <p:nvSpPr>
          <p:cNvPr id="5" name="正方形/長方形 4">
            <a:extLst>
              <a:ext uri="{FF2B5EF4-FFF2-40B4-BE49-F238E27FC236}">
                <a16:creationId xmlns:a16="http://schemas.microsoft.com/office/drawing/2014/main" id="{DF7F21E8-73CB-C655-73D8-0B8F6A490356}"/>
              </a:ext>
            </a:extLst>
          </p:cNvPr>
          <p:cNvSpPr/>
          <p:nvPr/>
        </p:nvSpPr>
        <p:spPr>
          <a:xfrm>
            <a:off x="4620153" y="7637347"/>
            <a:ext cx="1120349" cy="2765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ysClr val="windowText" lastClr="000000"/>
                </a:solidFill>
                <a:latin typeface="AR P丸ゴシック体M" panose="020B0600010101010101" pitchFamily="50" charset="-128"/>
                <a:ea typeface="AR P丸ゴシック体M" panose="020B0600010101010101" pitchFamily="50" charset="-128"/>
              </a:rPr>
              <a:t>股関節チェック</a:t>
            </a:r>
          </a:p>
        </p:txBody>
      </p:sp>
      <p:sp>
        <p:nvSpPr>
          <p:cNvPr id="6" name="正方形/長方形 5">
            <a:extLst>
              <a:ext uri="{FF2B5EF4-FFF2-40B4-BE49-F238E27FC236}">
                <a16:creationId xmlns:a16="http://schemas.microsoft.com/office/drawing/2014/main" id="{A8CE9DC8-6AB2-2E49-1D22-8207A108CE4E}"/>
              </a:ext>
            </a:extLst>
          </p:cNvPr>
          <p:cNvSpPr/>
          <p:nvPr/>
        </p:nvSpPr>
        <p:spPr>
          <a:xfrm>
            <a:off x="4881014" y="6698392"/>
            <a:ext cx="764296" cy="2568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齋藤教授</a:t>
            </a:r>
          </a:p>
        </p:txBody>
      </p:sp>
      <p:sp>
        <p:nvSpPr>
          <p:cNvPr id="7" name="正方形/長方形 6">
            <a:extLst>
              <a:ext uri="{FF2B5EF4-FFF2-40B4-BE49-F238E27FC236}">
                <a16:creationId xmlns:a16="http://schemas.microsoft.com/office/drawing/2014/main" id="{6F59AE01-DD0B-D312-9511-952888D3A71C}"/>
              </a:ext>
            </a:extLst>
          </p:cNvPr>
          <p:cNvSpPr/>
          <p:nvPr/>
        </p:nvSpPr>
        <p:spPr>
          <a:xfrm>
            <a:off x="6353591" y="6686604"/>
            <a:ext cx="945223" cy="3837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latin typeface="AR P丸ゴシック体M" panose="020B0600010101010101" pitchFamily="50" charset="-128"/>
                <a:ea typeface="AR P丸ゴシック体M" panose="020B0600010101010101" pitchFamily="50" charset="-128"/>
              </a:rPr>
              <a:t>腹筋頑張る大川さん</a:t>
            </a:r>
          </a:p>
        </p:txBody>
      </p:sp>
      <p:sp>
        <p:nvSpPr>
          <p:cNvPr id="8" name="正方形/長方形 7">
            <a:extLst>
              <a:ext uri="{FF2B5EF4-FFF2-40B4-BE49-F238E27FC236}">
                <a16:creationId xmlns:a16="http://schemas.microsoft.com/office/drawing/2014/main" id="{5370EE43-B57F-2A53-9D80-0DE3A7F4F4E1}"/>
              </a:ext>
            </a:extLst>
          </p:cNvPr>
          <p:cNvSpPr/>
          <p:nvPr/>
        </p:nvSpPr>
        <p:spPr>
          <a:xfrm>
            <a:off x="4373161" y="5755177"/>
            <a:ext cx="1438382" cy="2054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床でのバランス運動</a:t>
            </a:r>
          </a:p>
        </p:txBody>
      </p:sp>
      <p:sp>
        <p:nvSpPr>
          <p:cNvPr id="9" name="正方形/長方形 8">
            <a:extLst>
              <a:ext uri="{FF2B5EF4-FFF2-40B4-BE49-F238E27FC236}">
                <a16:creationId xmlns:a16="http://schemas.microsoft.com/office/drawing/2014/main" id="{B447E71D-D3AD-FFE7-4283-A7D5ED0FE7B8}"/>
              </a:ext>
            </a:extLst>
          </p:cNvPr>
          <p:cNvSpPr/>
          <p:nvPr/>
        </p:nvSpPr>
        <p:spPr>
          <a:xfrm>
            <a:off x="5263162" y="8941310"/>
            <a:ext cx="1623316" cy="2371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latin typeface="AR P丸ゴシック体M" panose="020B0600010101010101" pitchFamily="50" charset="-128"/>
                <a:ea typeface="AR P丸ゴシック体M" panose="020B0600010101010101" pitchFamily="50" charset="-128"/>
              </a:rPr>
              <a:t>膝の曲げ伸ばしと股関節</a:t>
            </a:r>
          </a:p>
        </p:txBody>
      </p:sp>
      <p:sp>
        <p:nvSpPr>
          <p:cNvPr id="10" name="正方形/長方形 9">
            <a:extLst>
              <a:ext uri="{FF2B5EF4-FFF2-40B4-BE49-F238E27FC236}">
                <a16:creationId xmlns:a16="http://schemas.microsoft.com/office/drawing/2014/main" id="{CFC8FD17-33DB-61D1-4C9F-DC11D982DFED}"/>
              </a:ext>
            </a:extLst>
          </p:cNvPr>
          <p:cNvSpPr/>
          <p:nvPr/>
        </p:nvSpPr>
        <p:spPr>
          <a:xfrm>
            <a:off x="874875" y="344558"/>
            <a:ext cx="1869896" cy="2349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ysClr val="windowText" lastClr="000000"/>
                </a:solidFill>
                <a:latin typeface="AR P丸ゴシック体M" panose="020B0600010101010101" pitchFamily="50" charset="-128"/>
                <a:ea typeface="AR P丸ゴシック体M" panose="020B0600010101010101" pitchFamily="50" charset="-128"/>
              </a:rPr>
              <a:t>膝立ちして万歳　３０秒維持</a:t>
            </a:r>
          </a:p>
        </p:txBody>
      </p:sp>
      <p:sp>
        <p:nvSpPr>
          <p:cNvPr id="11" name="テキスト ボックス 10">
            <a:extLst>
              <a:ext uri="{FF2B5EF4-FFF2-40B4-BE49-F238E27FC236}">
                <a16:creationId xmlns:a16="http://schemas.microsoft.com/office/drawing/2014/main" id="{FBDA3FB9-D41C-82FB-0632-41186F20891E}"/>
              </a:ext>
            </a:extLst>
          </p:cNvPr>
          <p:cNvSpPr txBox="1"/>
          <p:nvPr/>
        </p:nvSpPr>
        <p:spPr>
          <a:xfrm>
            <a:off x="491778" y="4502844"/>
            <a:ext cx="1177309" cy="230832"/>
          </a:xfrm>
          <a:prstGeom prst="rect">
            <a:avLst/>
          </a:prstGeom>
          <a:noFill/>
        </p:spPr>
        <p:txBody>
          <a:bodyPr wrap="square" rtlCol="0">
            <a:spAutoFit/>
          </a:bodyPr>
          <a:lstStyle/>
          <a:p>
            <a:r>
              <a:rPr kumimoji="1" lang="ja-JP" altLang="en-US" sz="900" b="1" dirty="0">
                <a:solidFill>
                  <a:schemeClr val="bg1"/>
                </a:solidFill>
                <a:latin typeface="AR Pゴシック体M" panose="020B0600010101010101" pitchFamily="50" charset="-128"/>
                <a:ea typeface="AR Pゴシック体M" panose="020B0600010101010101" pitchFamily="50" charset="-128"/>
              </a:rPr>
              <a:t>成田さん歩行指導</a:t>
            </a:r>
          </a:p>
        </p:txBody>
      </p:sp>
      <p:sp>
        <p:nvSpPr>
          <p:cNvPr id="12" name="テキスト ボックス 11">
            <a:extLst>
              <a:ext uri="{FF2B5EF4-FFF2-40B4-BE49-F238E27FC236}">
                <a16:creationId xmlns:a16="http://schemas.microsoft.com/office/drawing/2014/main" id="{E7425BE8-518F-AA7D-8D1F-3CE3FD9D319E}"/>
              </a:ext>
            </a:extLst>
          </p:cNvPr>
          <p:cNvSpPr txBox="1"/>
          <p:nvPr/>
        </p:nvSpPr>
        <p:spPr>
          <a:xfrm>
            <a:off x="2244074" y="4421028"/>
            <a:ext cx="995350" cy="369332"/>
          </a:xfrm>
          <a:prstGeom prst="rect">
            <a:avLst/>
          </a:prstGeom>
          <a:noFill/>
          <a:ln>
            <a:noFill/>
          </a:ln>
        </p:spPr>
        <p:txBody>
          <a:bodyPr wrap="square" rtlCol="0">
            <a:spAutoFit/>
          </a:bodyPr>
          <a:lstStyle/>
          <a:p>
            <a:r>
              <a:rPr kumimoji="1" lang="ja-JP" altLang="en-US" sz="900" b="1" dirty="0">
                <a:solidFill>
                  <a:schemeClr val="bg1"/>
                </a:solidFill>
                <a:latin typeface="AR Pゴシック体M" panose="020B0600010101010101" pitchFamily="50" charset="-128"/>
                <a:ea typeface="AR Pゴシック体M" panose="020B0600010101010101" pitchFamily="50" charset="-128"/>
              </a:rPr>
              <a:t>嶋田さん体重移動と足の運び</a:t>
            </a:r>
          </a:p>
        </p:txBody>
      </p:sp>
      <p:sp>
        <p:nvSpPr>
          <p:cNvPr id="13" name="テキスト ボックス 12">
            <a:extLst>
              <a:ext uri="{FF2B5EF4-FFF2-40B4-BE49-F238E27FC236}">
                <a16:creationId xmlns:a16="http://schemas.microsoft.com/office/drawing/2014/main" id="{671B9324-E61C-7F1C-86D5-5240C06E4FEA}"/>
              </a:ext>
            </a:extLst>
          </p:cNvPr>
          <p:cNvSpPr txBox="1"/>
          <p:nvPr/>
        </p:nvSpPr>
        <p:spPr>
          <a:xfrm>
            <a:off x="393227" y="2014520"/>
            <a:ext cx="2780705"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肩・腰・膝を一直線にして、バランスと体幹を鍛える</a:t>
            </a:r>
          </a:p>
        </p:txBody>
      </p:sp>
      <p:sp>
        <p:nvSpPr>
          <p:cNvPr id="15" name="テキスト ボックス 14">
            <a:extLst>
              <a:ext uri="{FF2B5EF4-FFF2-40B4-BE49-F238E27FC236}">
                <a16:creationId xmlns:a16="http://schemas.microsoft.com/office/drawing/2014/main" id="{7AE2CC4B-BCC4-F6ED-0125-B13F78CA24AB}"/>
              </a:ext>
            </a:extLst>
          </p:cNvPr>
          <p:cNvSpPr txBox="1"/>
          <p:nvPr/>
        </p:nvSpPr>
        <p:spPr>
          <a:xfrm>
            <a:off x="250648" y="2190485"/>
            <a:ext cx="1911984" cy="230832"/>
          </a:xfrm>
          <a:prstGeom prst="rect">
            <a:avLst/>
          </a:prstGeom>
          <a:noFill/>
        </p:spPr>
        <p:txBody>
          <a:bodyPr wrap="square" rtlCol="0">
            <a:spAutoFit/>
          </a:bodyPr>
          <a:lstStyle/>
          <a:p>
            <a:r>
              <a:rPr kumimoji="1" lang="ja-JP" altLang="en-US" sz="900" b="1" dirty="0">
                <a:latin typeface="AR Pゴシック体M" panose="020B0600010101010101" pitchFamily="50" charset="-128"/>
                <a:ea typeface="AR Pゴシック体M" panose="020B0600010101010101" pitchFamily="50" charset="-128"/>
              </a:rPr>
              <a:t>足を上げて</a:t>
            </a:r>
            <a:r>
              <a:rPr kumimoji="1" lang="en-US" altLang="ja-JP" sz="900" b="1" dirty="0">
                <a:latin typeface="AR Pゴシック体M" panose="020B0600010101010101" pitchFamily="50" charset="-128"/>
                <a:ea typeface="AR Pゴシック体M" panose="020B0600010101010101" pitchFamily="50" charset="-128"/>
              </a:rPr>
              <a:t>10</a:t>
            </a:r>
            <a:r>
              <a:rPr kumimoji="1" lang="ja-JP" altLang="en-US" sz="900" b="1" dirty="0">
                <a:latin typeface="AR Pゴシック体M" panose="020B0600010101010101" pitchFamily="50" charset="-128"/>
                <a:ea typeface="AR Pゴシック体M" panose="020B0600010101010101" pitchFamily="50" charset="-128"/>
              </a:rPr>
              <a:t>秒制止</a:t>
            </a:r>
            <a:r>
              <a:rPr kumimoji="1" lang="en-US" altLang="ja-JP" sz="900" b="1" dirty="0">
                <a:latin typeface="AR Pゴシック体M" panose="020B0600010101010101" pitchFamily="50" charset="-128"/>
                <a:ea typeface="AR Pゴシック体M" panose="020B0600010101010101" pitchFamily="50" charset="-128"/>
              </a:rPr>
              <a:t>×10</a:t>
            </a:r>
            <a:r>
              <a:rPr kumimoji="1" lang="ja-JP" altLang="en-US" sz="900" b="1" dirty="0">
                <a:latin typeface="AR Pゴシック体M" panose="020B0600010101010101" pitchFamily="50" charset="-128"/>
                <a:ea typeface="AR Pゴシック体M" panose="020B0600010101010101" pitchFamily="50" charset="-128"/>
              </a:rPr>
              <a:t>回</a:t>
            </a:r>
            <a:r>
              <a:rPr kumimoji="1" lang="en-US" altLang="ja-JP" sz="900" b="1" dirty="0">
                <a:latin typeface="AR Pゴシック体M" panose="020B0600010101010101" pitchFamily="50" charset="-128"/>
                <a:ea typeface="AR Pゴシック体M" panose="020B0600010101010101" pitchFamily="50" charset="-128"/>
              </a:rPr>
              <a:t>×</a:t>
            </a:r>
            <a:r>
              <a:rPr kumimoji="1" lang="ja-JP" altLang="en-US" sz="900" b="1" dirty="0">
                <a:latin typeface="AR Pゴシック体M" panose="020B0600010101010101" pitchFamily="50" charset="-128"/>
                <a:ea typeface="AR Pゴシック体M" panose="020B0600010101010101" pitchFamily="50" charset="-128"/>
              </a:rPr>
              <a:t>左右</a:t>
            </a:r>
          </a:p>
        </p:txBody>
      </p:sp>
      <p:sp>
        <p:nvSpPr>
          <p:cNvPr id="16" name="テキスト ボックス 15">
            <a:extLst>
              <a:ext uri="{FF2B5EF4-FFF2-40B4-BE49-F238E27FC236}">
                <a16:creationId xmlns:a16="http://schemas.microsoft.com/office/drawing/2014/main" id="{D6C12C1A-B8ED-39C2-23D5-8529FE2CB3A4}"/>
              </a:ext>
            </a:extLst>
          </p:cNvPr>
          <p:cNvSpPr txBox="1"/>
          <p:nvPr/>
        </p:nvSpPr>
        <p:spPr>
          <a:xfrm>
            <a:off x="443658" y="3305697"/>
            <a:ext cx="1718974" cy="230832"/>
          </a:xfrm>
          <a:prstGeom prst="rect">
            <a:avLst/>
          </a:prstGeom>
          <a:noFill/>
        </p:spPr>
        <p:txBody>
          <a:bodyPr wrap="square" rtlCol="0">
            <a:spAutoFit/>
          </a:bodyPr>
          <a:lstStyle/>
          <a:p>
            <a:r>
              <a:rPr kumimoji="1" lang="ja-JP" altLang="en-US" sz="900" b="1" dirty="0">
                <a:solidFill>
                  <a:schemeClr val="bg1"/>
                </a:solidFill>
                <a:latin typeface="AR Pゴシック体M" panose="020B0600010101010101" pitchFamily="50" charset="-128"/>
                <a:ea typeface="AR Pゴシック体M" panose="020B0600010101010101" pitchFamily="50" charset="-128"/>
              </a:rPr>
              <a:t>最後は両足上げ</a:t>
            </a:r>
            <a:r>
              <a:rPr kumimoji="1" lang="en-US" altLang="ja-JP" sz="900" b="1" dirty="0">
                <a:solidFill>
                  <a:schemeClr val="bg1"/>
                </a:solidFill>
                <a:latin typeface="AR Pゴシック体M" panose="020B0600010101010101" pitchFamily="50" charset="-128"/>
                <a:ea typeface="AR Pゴシック体M" panose="020B0600010101010101" pitchFamily="50" charset="-128"/>
              </a:rPr>
              <a:t>10</a:t>
            </a:r>
            <a:r>
              <a:rPr kumimoji="1" lang="ja-JP" altLang="en-US" sz="900" b="1" dirty="0">
                <a:solidFill>
                  <a:schemeClr val="bg1"/>
                </a:solidFill>
                <a:latin typeface="AR Pゴシック体M" panose="020B0600010101010101" pitchFamily="50" charset="-128"/>
                <a:ea typeface="AR Pゴシック体M" panose="020B0600010101010101" pitchFamily="50" charset="-128"/>
              </a:rPr>
              <a:t>秒</a:t>
            </a:r>
            <a:r>
              <a:rPr kumimoji="1" lang="en-US" altLang="ja-JP" sz="900" b="1" dirty="0">
                <a:solidFill>
                  <a:schemeClr val="bg1"/>
                </a:solidFill>
                <a:latin typeface="AR Pゴシック体M" panose="020B0600010101010101" pitchFamily="50" charset="-128"/>
                <a:ea typeface="AR Pゴシック体M" panose="020B0600010101010101" pitchFamily="50" charset="-128"/>
              </a:rPr>
              <a:t>×10</a:t>
            </a:r>
            <a:r>
              <a:rPr kumimoji="1" lang="ja-JP" altLang="en-US" sz="900" b="1" dirty="0">
                <a:solidFill>
                  <a:schemeClr val="bg1"/>
                </a:solidFill>
                <a:latin typeface="AR Pゴシック体M" panose="020B0600010101010101" pitchFamily="50" charset="-128"/>
                <a:ea typeface="AR Pゴシック体M" panose="020B0600010101010101" pitchFamily="50" charset="-128"/>
              </a:rPr>
              <a:t>回</a:t>
            </a:r>
          </a:p>
        </p:txBody>
      </p:sp>
    </p:spTree>
    <p:extLst>
      <p:ext uri="{BB962C8B-B14F-4D97-AF65-F5344CB8AC3E}">
        <p14:creationId xmlns:p14="http://schemas.microsoft.com/office/powerpoint/2010/main" val="4075989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84927AF-25D4-C53D-22FF-9D429BAB270E}"/>
              </a:ext>
            </a:extLst>
          </p:cNvPr>
          <p:cNvSpPr txBox="1"/>
          <p:nvPr/>
        </p:nvSpPr>
        <p:spPr>
          <a:xfrm>
            <a:off x="100895" y="233575"/>
            <a:ext cx="7140416" cy="5413497"/>
          </a:xfrm>
          <a:prstGeom prst="rect">
            <a:avLst/>
          </a:prstGeom>
          <a:noFill/>
        </p:spPr>
        <p:txBody>
          <a:bodyPr vert="eaVert" wrap="square" rtlCol="0">
            <a:spAutoFit/>
          </a:bodyPr>
          <a:lstStyle/>
          <a:p>
            <a:r>
              <a:rPr kumimoji="1" lang="ja-JP" altLang="en-US" sz="1600" b="1" dirty="0">
                <a:solidFill>
                  <a:schemeClr val="tx1">
                    <a:lumMod val="95000"/>
                    <a:lumOff val="5000"/>
                  </a:schemeClr>
                </a:solidFill>
              </a:rPr>
              <a:t>　　食べて応援、今年も元気な一年にしましょう</a:t>
            </a:r>
            <a:endParaRPr kumimoji="1" lang="en-US" altLang="ja-JP" sz="1600" b="1" dirty="0">
              <a:solidFill>
                <a:schemeClr val="tx1">
                  <a:lumMod val="95000"/>
                  <a:lumOff val="5000"/>
                </a:schemeClr>
              </a:solidFill>
            </a:endParaRPr>
          </a:p>
          <a:p>
            <a:r>
              <a:rPr kumimoji="1" lang="ja-JP" altLang="en-US" sz="1600" dirty="0"/>
              <a:t>　　　　　　</a:t>
            </a:r>
            <a:r>
              <a:rPr kumimoji="1" lang="ja-JP" altLang="en-US" sz="1400" dirty="0"/>
              <a:t>青森ＳＣＤ・ＭＳＡ友の会　会長　虻川信子</a:t>
            </a:r>
            <a:endParaRPr kumimoji="1" lang="en-US" altLang="ja-JP" sz="1400" dirty="0"/>
          </a:p>
          <a:p>
            <a:endParaRPr kumimoji="1" lang="en-US" altLang="ja-JP" sz="1400" b="1" dirty="0"/>
          </a:p>
          <a:p>
            <a:r>
              <a:rPr kumimoji="1" lang="ja-JP" altLang="en-US" sz="1400" b="1" dirty="0"/>
              <a:t>　</a:t>
            </a:r>
            <a:r>
              <a:rPr kumimoji="1" lang="ja-JP" altLang="en-US" sz="1400" dirty="0"/>
              <a:t>皆さまいかがお過ごしでしょうか。</a:t>
            </a:r>
            <a:endParaRPr kumimoji="1" lang="en-US" altLang="ja-JP" sz="1400" dirty="0"/>
          </a:p>
          <a:p>
            <a:r>
              <a:rPr kumimoji="1" lang="ja-JP" altLang="en-US" sz="1400" dirty="0"/>
              <a:t>今年は、元旦から能登半島　地震がありました。毎日の報道に胸を痛めている方も多いのではないでしょうか。</a:t>
            </a:r>
            <a:endParaRPr kumimoji="1" lang="en-US" altLang="ja-JP" sz="1400" dirty="0"/>
          </a:p>
          <a:p>
            <a:r>
              <a:rPr kumimoji="1" lang="ja-JP" altLang="en-US" sz="1400" dirty="0"/>
              <a:t>　私も東日本大震災を思いだし、少しでも北陸の皆さんが前向きに生活を送ってほしいと願っております。</a:t>
            </a:r>
            <a:endParaRPr kumimoji="1" lang="en-US" altLang="ja-JP" sz="1400" dirty="0"/>
          </a:p>
          <a:p>
            <a:r>
              <a:rPr kumimoji="1" lang="ja-JP" altLang="en-US" sz="1400" dirty="0"/>
              <a:t>　さて最近、「食べて応援」という言葉をよく耳にします。実際に北陸に行ってお手伝いをすることは難しくても、北陸産の食べ物を買って食べることで応援になるなら、ぜひ「食べて応援」したいです。一方、青森県産のりんご一つでも、ホタテでも、長芋でもその他なんでも県産品を「食べて応援」したいと思います。さらに、国産の食品を積極的に食べることで日本を元気にしたいものだと思います。</a:t>
            </a:r>
            <a:endParaRPr kumimoji="1" lang="en-US" altLang="ja-JP" sz="1400" dirty="0"/>
          </a:p>
          <a:p>
            <a:r>
              <a:rPr kumimoji="1" lang="ja-JP" altLang="en-US" sz="1400" dirty="0"/>
              <a:t>　毎日元気に暮らすことは誰もが願うことです。しかし、そのことにとらわれて難しく考えるよりも、美味しいものをよく食べて、心も体も元気に生活したいと思っています。そのことが、北陸も青森県も日本も応援することにつながるならなんていいでしょう。</a:t>
            </a:r>
            <a:endParaRPr kumimoji="1" lang="en-US" altLang="ja-JP" sz="1400" dirty="0"/>
          </a:p>
          <a:p>
            <a:r>
              <a:rPr kumimoji="1" lang="ja-JP" altLang="en-US" sz="1400" dirty="0"/>
              <a:t>　　　　　　　　　　　　　私は今回の地震によって身体の不自</a:t>
            </a:r>
            <a:endParaRPr kumimoji="1" lang="en-US" altLang="ja-JP" sz="1400" dirty="0"/>
          </a:p>
          <a:p>
            <a:r>
              <a:rPr kumimoji="1" lang="ja-JP" altLang="en-US" sz="1400" dirty="0"/>
              <a:t>　　　　　　　　　　　　由な人の避難生活は大変だと痛感しま</a:t>
            </a:r>
            <a:endParaRPr kumimoji="1" lang="en-US" altLang="ja-JP" sz="1400" dirty="0"/>
          </a:p>
          <a:p>
            <a:r>
              <a:rPr kumimoji="1" lang="ja-JP" altLang="en-US" sz="1400" dirty="0"/>
              <a:t>　　　　　　　　　　　　した。それでも支えあう姿が報道によ</a:t>
            </a:r>
            <a:endParaRPr kumimoji="1" lang="en-US" altLang="ja-JP" sz="1400" dirty="0"/>
          </a:p>
          <a:p>
            <a:r>
              <a:rPr kumimoji="1" lang="ja-JP" altLang="en-US" sz="1400" dirty="0"/>
              <a:t>　　　　　　　　　　　　って伝えられています。どんなことが</a:t>
            </a:r>
            <a:endParaRPr kumimoji="1" lang="en-US" altLang="ja-JP" sz="1400" dirty="0"/>
          </a:p>
          <a:p>
            <a:r>
              <a:rPr kumimoji="1" lang="ja-JP" altLang="en-US" sz="1400" dirty="0"/>
              <a:t>　　　　　　　　　　　　あっても、どんなところでも、誰か手</a:t>
            </a:r>
            <a:endParaRPr kumimoji="1" lang="en-US" altLang="ja-JP" sz="1400" dirty="0"/>
          </a:p>
          <a:p>
            <a:r>
              <a:rPr kumimoji="1" lang="ja-JP" altLang="en-US" sz="1400" dirty="0"/>
              <a:t>　　　　　　　　　　　　を差し伸べてくれる人がいます。</a:t>
            </a:r>
            <a:endParaRPr kumimoji="1" lang="en-US" altLang="ja-JP" sz="1400" dirty="0"/>
          </a:p>
          <a:p>
            <a:r>
              <a:rPr kumimoji="1" lang="ja-JP" altLang="en-US" sz="1400" dirty="0"/>
              <a:t>　　　　　　　　　　　　　迷わず　その手を取りましょう。</a:t>
            </a:r>
            <a:endParaRPr kumimoji="1" lang="en-US" altLang="ja-JP" sz="1400" dirty="0"/>
          </a:p>
          <a:p>
            <a:r>
              <a:rPr kumimoji="1" lang="ja-JP" altLang="en-US" sz="1400" dirty="0"/>
              <a:t>　　　　　　　　　　　　感謝の念をもって、その手を取りたい　　　　</a:t>
            </a:r>
            <a:endParaRPr kumimoji="1" lang="en-US" altLang="ja-JP" sz="1400" dirty="0"/>
          </a:p>
          <a:p>
            <a:r>
              <a:rPr kumimoji="1" lang="ja-JP" altLang="en-US" sz="1400" dirty="0"/>
              <a:t>　　　　　　　　　　　　ものです。</a:t>
            </a:r>
            <a:endParaRPr kumimoji="1" lang="en-US" altLang="ja-JP" sz="1400" dirty="0"/>
          </a:p>
          <a:p>
            <a:r>
              <a:rPr kumimoji="1" lang="ja-JP" altLang="en-US" sz="1400" dirty="0"/>
              <a:t>　　　　　　　　　　　　　最後に、今できること、それはひと　</a:t>
            </a:r>
            <a:endParaRPr kumimoji="1" lang="en-US" altLang="ja-JP" sz="1400" dirty="0"/>
          </a:p>
          <a:p>
            <a:r>
              <a:rPr kumimoji="1" lang="ja-JP" altLang="en-US" sz="1400" dirty="0"/>
              <a:t>　　　　　　　　　　　　まず、「食べて応援」して、今年も元</a:t>
            </a:r>
            <a:endParaRPr kumimoji="1" lang="en-US" altLang="ja-JP" sz="1400" dirty="0"/>
          </a:p>
          <a:p>
            <a:r>
              <a:rPr kumimoji="1" lang="ja-JP" altLang="en-US" sz="1400" dirty="0"/>
              <a:t>　　　　　　　　　　　　気な一年にすることではないでしょう</a:t>
            </a:r>
            <a:endParaRPr kumimoji="1" lang="en-US" altLang="ja-JP" sz="1400" dirty="0"/>
          </a:p>
          <a:p>
            <a:r>
              <a:rPr kumimoji="1" lang="ja-JP" altLang="en-US" sz="1400" dirty="0"/>
              <a:t>　　　　　　　　　　　　か。</a:t>
            </a:r>
            <a:endParaRPr kumimoji="1" lang="en-US" altLang="ja-JP" sz="1400" dirty="0"/>
          </a:p>
        </p:txBody>
      </p:sp>
      <p:pic>
        <p:nvPicPr>
          <p:cNvPr id="9" name="図 8" descr="建物の前にいる男性の像&#10;&#10;中程度の精度で自動的に生成された説明">
            <a:extLst>
              <a:ext uri="{FF2B5EF4-FFF2-40B4-BE49-F238E27FC236}">
                <a16:creationId xmlns:a16="http://schemas.microsoft.com/office/drawing/2014/main" id="{92C47079-E959-1782-CB16-4AA42785C7ED}"/>
              </a:ext>
            </a:extLst>
          </p:cNvPr>
          <p:cNvPicPr>
            <a:picLocks noChangeAspect="1"/>
          </p:cNvPicPr>
          <p:nvPr/>
        </p:nvPicPr>
        <p:blipFill rotWithShape="1">
          <a:blip r:embed="rId2"/>
          <a:srcRect r="3414"/>
          <a:stretch/>
        </p:blipFill>
        <p:spPr>
          <a:xfrm>
            <a:off x="318363" y="224142"/>
            <a:ext cx="2643497" cy="2052704"/>
          </a:xfrm>
          <a:prstGeom prst="rect">
            <a:avLst/>
          </a:prstGeom>
        </p:spPr>
      </p:pic>
      <p:sp>
        <p:nvSpPr>
          <p:cNvPr id="10" name="正方形/長方形 9">
            <a:extLst>
              <a:ext uri="{FF2B5EF4-FFF2-40B4-BE49-F238E27FC236}">
                <a16:creationId xmlns:a16="http://schemas.microsoft.com/office/drawing/2014/main" id="{3DEBB342-2E62-D744-D658-185E01DE1F71}"/>
              </a:ext>
            </a:extLst>
          </p:cNvPr>
          <p:cNvSpPr/>
          <p:nvPr/>
        </p:nvSpPr>
        <p:spPr>
          <a:xfrm>
            <a:off x="318363" y="224142"/>
            <a:ext cx="2643497" cy="2604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95000"/>
                    <a:lumOff val="5000"/>
                  </a:schemeClr>
                </a:solidFill>
                <a:latin typeface="AR P顏眞楷書体H" panose="020B0600010101010101" pitchFamily="50" charset="-128"/>
                <a:ea typeface="AR P顏眞楷書体H" panose="020B0600010101010101" pitchFamily="50" charset="-128"/>
              </a:rPr>
              <a:t>青森市　</a:t>
            </a:r>
            <a:r>
              <a:rPr kumimoji="1" lang="ja-JP" altLang="en-US" sz="1200" b="1" dirty="0">
                <a:solidFill>
                  <a:schemeClr val="tx1">
                    <a:lumMod val="95000"/>
                    <a:lumOff val="5000"/>
                  </a:schemeClr>
                </a:solidFill>
                <a:latin typeface="AR P顏眞楷書体H" panose="020B0600010101010101" pitchFamily="50" charset="-128"/>
                <a:ea typeface="AR P顏眞楷書体H" panose="020B0600010101010101" pitchFamily="50" charset="-128"/>
              </a:rPr>
              <a:t>青龍寺の昭和大仏</a:t>
            </a:r>
          </a:p>
        </p:txBody>
      </p:sp>
      <p:sp>
        <p:nvSpPr>
          <p:cNvPr id="2" name="テキスト ボックス 1">
            <a:extLst>
              <a:ext uri="{FF2B5EF4-FFF2-40B4-BE49-F238E27FC236}">
                <a16:creationId xmlns:a16="http://schemas.microsoft.com/office/drawing/2014/main" id="{0AC8A2BC-7CB8-300F-8715-C5E3119FBDCC}"/>
              </a:ext>
            </a:extLst>
          </p:cNvPr>
          <p:cNvSpPr txBox="1"/>
          <p:nvPr/>
        </p:nvSpPr>
        <p:spPr>
          <a:xfrm>
            <a:off x="3605902" y="10298751"/>
            <a:ext cx="347870" cy="338554"/>
          </a:xfrm>
          <a:prstGeom prst="rect">
            <a:avLst/>
          </a:prstGeom>
          <a:noFill/>
        </p:spPr>
        <p:txBody>
          <a:bodyPr wrap="square" rtlCol="0">
            <a:spAutoFit/>
          </a:bodyPr>
          <a:lstStyle/>
          <a:p>
            <a:r>
              <a:rPr kumimoji="1" lang="ja-JP" altLang="en-US" sz="1600" b="1" dirty="0"/>
              <a:t>２</a:t>
            </a:r>
          </a:p>
        </p:txBody>
      </p:sp>
      <p:pic>
        <p:nvPicPr>
          <p:cNvPr id="5" name="図 4" descr="夜の街の風景&#10;&#10;自動的に生成された説明">
            <a:extLst>
              <a:ext uri="{FF2B5EF4-FFF2-40B4-BE49-F238E27FC236}">
                <a16:creationId xmlns:a16="http://schemas.microsoft.com/office/drawing/2014/main" id="{CD98C6A5-3186-8495-16BC-0A0AC533F073}"/>
              </a:ext>
            </a:extLst>
          </p:cNvPr>
          <p:cNvPicPr>
            <a:picLocks noChangeAspect="1"/>
          </p:cNvPicPr>
          <p:nvPr/>
        </p:nvPicPr>
        <p:blipFill rotWithShape="1">
          <a:blip r:embed="rId3"/>
          <a:srcRect t="9886" r="3830"/>
          <a:stretch/>
        </p:blipFill>
        <p:spPr>
          <a:xfrm>
            <a:off x="4745554" y="5586265"/>
            <a:ext cx="2495757" cy="2129100"/>
          </a:xfrm>
          <a:prstGeom prst="rect">
            <a:avLst/>
          </a:prstGeom>
        </p:spPr>
      </p:pic>
      <p:sp>
        <p:nvSpPr>
          <p:cNvPr id="6" name="四角形: 角を丸くする 5">
            <a:extLst>
              <a:ext uri="{FF2B5EF4-FFF2-40B4-BE49-F238E27FC236}">
                <a16:creationId xmlns:a16="http://schemas.microsoft.com/office/drawing/2014/main" id="{0B8E293E-9380-BF42-341E-C42852B27752}"/>
              </a:ext>
            </a:extLst>
          </p:cNvPr>
          <p:cNvSpPr/>
          <p:nvPr/>
        </p:nvSpPr>
        <p:spPr>
          <a:xfrm>
            <a:off x="664261" y="5642362"/>
            <a:ext cx="3517928" cy="374400"/>
          </a:xfrm>
          <a:prstGeom prst="roundRect">
            <a:avLst/>
          </a:prstGeom>
          <a:solidFill>
            <a:srgbClr val="F1A817"/>
          </a:solidFill>
          <a:ln w="190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ysClr val="windowText" lastClr="000000"/>
                </a:solidFill>
                <a:latin typeface="AR Pマーカー体E" panose="020B0600010101010101" pitchFamily="50" charset="-128"/>
                <a:ea typeface="AR Pマーカー体E" panose="020B0600010101010101" pitchFamily="50" charset="-128"/>
              </a:rPr>
              <a:t>愛子の「</a:t>
            </a:r>
            <a:r>
              <a:rPr kumimoji="1" lang="ja-JP" altLang="en-US" b="1" dirty="0">
                <a:solidFill>
                  <a:sysClr val="windowText" lastClr="000000"/>
                </a:solidFill>
                <a:latin typeface="AR Pマーカー体E" panose="020B0600010101010101" pitchFamily="50" charset="-128"/>
                <a:ea typeface="AR Pマーカー体E" panose="020B0600010101010101" pitchFamily="50" charset="-128"/>
              </a:rPr>
              <a:t>旅 の 輝 き」</a:t>
            </a:r>
            <a:r>
              <a:rPr kumimoji="1" lang="ja-JP" altLang="en-US" sz="1600" b="1" dirty="0">
                <a:solidFill>
                  <a:sysClr val="windowText" lastClr="000000"/>
                </a:solidFill>
                <a:latin typeface="AR Pマーカー体E" panose="020B0600010101010101" pitchFamily="50" charset="-128"/>
                <a:ea typeface="AR Pマーカー体E" panose="020B0600010101010101" pitchFamily="50" charset="-128"/>
              </a:rPr>
              <a:t>　</a:t>
            </a:r>
            <a:r>
              <a:rPr kumimoji="1" lang="ja-JP" altLang="en-US" sz="1400" b="1" dirty="0">
                <a:solidFill>
                  <a:sysClr val="windowText" lastClr="000000"/>
                </a:solidFill>
                <a:latin typeface="AR P悠々ゴシック体E" panose="020B0600010101010101" pitchFamily="50" charset="-128"/>
                <a:ea typeface="AR P悠々ゴシック体E" panose="020B0600010101010101" pitchFamily="50" charset="-128"/>
              </a:rPr>
              <a:t>ＮＯ５</a:t>
            </a:r>
          </a:p>
        </p:txBody>
      </p:sp>
      <p:sp>
        <p:nvSpPr>
          <p:cNvPr id="7" name="テキスト ボックス 6">
            <a:extLst>
              <a:ext uri="{FF2B5EF4-FFF2-40B4-BE49-F238E27FC236}">
                <a16:creationId xmlns:a16="http://schemas.microsoft.com/office/drawing/2014/main" id="{D11FB3C9-DBE0-9981-4AAF-8D596695E52C}"/>
              </a:ext>
            </a:extLst>
          </p:cNvPr>
          <p:cNvSpPr txBox="1"/>
          <p:nvPr/>
        </p:nvSpPr>
        <p:spPr>
          <a:xfrm>
            <a:off x="209629" y="6072859"/>
            <a:ext cx="7140416" cy="4570482"/>
          </a:xfrm>
          <a:prstGeom prst="rect">
            <a:avLst/>
          </a:prstGeom>
          <a:noFill/>
        </p:spPr>
        <p:txBody>
          <a:bodyPr wrap="square" rtlCol="0">
            <a:spAutoFit/>
          </a:bodyPr>
          <a:lstStyle/>
          <a:p>
            <a:r>
              <a:rPr kumimoji="1" lang="ja-JP" altLang="en-US" sz="1400" dirty="0"/>
              <a:t>　</a:t>
            </a:r>
            <a:r>
              <a:rPr kumimoji="1" lang="en-US" altLang="ja-JP" sz="1400" dirty="0"/>
              <a:t>20</a:t>
            </a:r>
            <a:r>
              <a:rPr kumimoji="1" lang="ja-JP" altLang="en-US" sz="1400" dirty="0"/>
              <a:t>代の頃の旅を少しお休みさせて頂いて、</a:t>
            </a:r>
            <a:r>
              <a:rPr kumimoji="1" lang="en-US" altLang="ja-JP" sz="1400" dirty="0"/>
              <a:t>46</a:t>
            </a:r>
            <a:r>
              <a:rPr kumimoji="1" lang="ja-JP" altLang="en-US" sz="1400" dirty="0"/>
              <a:t>歳の旅</a:t>
            </a:r>
            <a:endParaRPr kumimoji="1" lang="en-US" altLang="ja-JP" sz="1400" dirty="0"/>
          </a:p>
          <a:p>
            <a:r>
              <a:rPr kumimoji="1" lang="ja-JP" altLang="en-US" sz="1400" dirty="0"/>
              <a:t>についてお話しさせていただきたいと思う。</a:t>
            </a:r>
            <a:endParaRPr kumimoji="1" lang="en-US" altLang="ja-JP" sz="1400" dirty="0"/>
          </a:p>
          <a:p>
            <a:r>
              <a:rPr kumimoji="1" lang="ja-JP" altLang="en-US" sz="1400" dirty="0"/>
              <a:t>　今年の１月の頃、私は思いきって旅に出た。行き先</a:t>
            </a:r>
            <a:endParaRPr kumimoji="1" lang="en-US" altLang="ja-JP" sz="1400" dirty="0"/>
          </a:p>
          <a:p>
            <a:r>
              <a:rPr kumimoji="1" lang="ja-JP" altLang="en-US" sz="1400" dirty="0"/>
              <a:t>は東京。　</a:t>
            </a:r>
            <a:r>
              <a:rPr kumimoji="1" lang="en-US" altLang="ja-JP" sz="1400" dirty="0"/>
              <a:t>20</a:t>
            </a:r>
            <a:r>
              <a:rPr kumimoji="1" lang="ja-JP" altLang="en-US" sz="1400" dirty="0"/>
              <a:t>代の頃の私にとっては、とても近い場所</a:t>
            </a:r>
            <a:endParaRPr kumimoji="1" lang="en-US" altLang="ja-JP" sz="1400" dirty="0"/>
          </a:p>
          <a:p>
            <a:r>
              <a:rPr kumimoji="1" lang="ja-JP" altLang="en-US" sz="1400" dirty="0"/>
              <a:t>だったけれど、今の私にとっては遠い場所になった。</a:t>
            </a:r>
            <a:endParaRPr kumimoji="1" lang="en-US" altLang="ja-JP" sz="1400" dirty="0"/>
          </a:p>
          <a:p>
            <a:r>
              <a:rPr kumimoji="1" lang="ja-JP" altLang="en-US" sz="1400" dirty="0"/>
              <a:t>仕事、家事、世間体は？、と勝手に自分で自分を縛り</a:t>
            </a:r>
            <a:endParaRPr kumimoji="1" lang="en-US" altLang="ja-JP" sz="1400" dirty="0"/>
          </a:p>
          <a:p>
            <a:r>
              <a:rPr kumimoji="1" lang="ja-JP" altLang="en-US" sz="1400" dirty="0"/>
              <a:t>上げているからかもしれない。それらを守るのが、自</a:t>
            </a:r>
            <a:endParaRPr kumimoji="1" lang="en-US" altLang="ja-JP" sz="1400" dirty="0"/>
          </a:p>
          <a:p>
            <a:r>
              <a:rPr kumimoji="1" lang="ja-JP" altLang="en-US" sz="1400" dirty="0"/>
              <a:t>分らしさと、言い聞かせていたのだと思う。</a:t>
            </a:r>
            <a:endParaRPr kumimoji="1" lang="en-US" altLang="ja-JP" sz="1400" dirty="0"/>
          </a:p>
          <a:p>
            <a:r>
              <a:rPr kumimoji="1" lang="ja-JP" altLang="en-US" sz="1400" dirty="0"/>
              <a:t>　その辺りの、自分への呪縛や世間体を壊してくれたのは、大栁ご夫妻であると断言しても良い。　今回の旅の目的は、東京での研修。テーマは「本当の幸せとは何か」だった。今まで心理学や哲学を学んでいた私にとっては、今更・・・と思った。でも、やはり、まだまだ学ぶことはあった。　研修で、「あなたの命が、後</a:t>
            </a:r>
            <a:r>
              <a:rPr kumimoji="1" lang="en-US" altLang="ja-JP" sz="1400" dirty="0"/>
              <a:t>24</a:t>
            </a:r>
            <a:r>
              <a:rPr kumimoji="1" lang="ja-JP" altLang="en-US" sz="1400" dirty="0"/>
              <a:t>時間だったら何をしますか？」との問いがあった。　</a:t>
            </a:r>
            <a:r>
              <a:rPr kumimoji="1" lang="en-US" altLang="ja-JP" sz="1400" dirty="0"/>
              <a:t>24</a:t>
            </a:r>
            <a:r>
              <a:rPr kumimoji="1" lang="ja-JP" altLang="en-US" sz="1400" dirty="0"/>
              <a:t>時間なんてあっという間。何をしよう。色々と思いを巡らせた。　あくまでも私の答えだが「今までお世話になった方々へ、感謝の手紙を書く。（東京に会いに行くと家族との時間は取れないため）母親に連絡して感謝を伝える。　子どもに</a:t>
            </a:r>
            <a:r>
              <a:rPr kumimoji="1" lang="en-US" altLang="ja-JP" sz="1400" dirty="0"/>
              <a:t>30</a:t>
            </a:r>
            <a:r>
              <a:rPr kumimoji="1" lang="ja-JP" altLang="en-US" sz="1400" dirty="0"/>
              <a:t>歳までのバースデーカードを書く」だった。　今の自分に、死はまだ先で、関係ないと思っていた。本当に大切な事を見失っていたことに気が付いた。　死ぬまで</a:t>
            </a:r>
            <a:r>
              <a:rPr kumimoji="1" lang="en-US" altLang="ja-JP" sz="1400" dirty="0"/>
              <a:t>24</a:t>
            </a:r>
            <a:r>
              <a:rPr kumimoji="1" lang="ja-JP" altLang="en-US" sz="1400" dirty="0"/>
              <a:t>時間</a:t>
            </a:r>
            <a:r>
              <a:rPr kumimoji="1" lang="en-US" altLang="ja-JP" sz="1400" dirty="0"/>
              <a:t>､1</a:t>
            </a:r>
            <a:r>
              <a:rPr kumimoji="1" lang="ja-JP" altLang="en-US" sz="1400" dirty="0"/>
              <a:t>週間</a:t>
            </a:r>
            <a:r>
              <a:rPr kumimoji="1" lang="en-US" altLang="ja-JP" sz="1400" dirty="0"/>
              <a:t>､1</a:t>
            </a:r>
            <a:r>
              <a:rPr kumimoji="1" lang="ja-JP" altLang="en-US" sz="1400" dirty="0"/>
              <a:t>年間。それは誰にも分からない。でも、明日が、今日が、最後の日だったら、そう思って生きるのか、何となく生きるのか、それを選ぶのは各自の自由。でも、後悔の無いように、日々を過ごしていきたいと思っている。</a:t>
            </a:r>
            <a:r>
              <a:rPr kumimoji="1" lang="en-US" altLang="ja-JP" sz="1400" dirty="0"/>
              <a:t>      </a:t>
            </a:r>
            <a:r>
              <a:rPr kumimoji="1" lang="ja-JP" altLang="en-US" sz="1100" b="1" dirty="0">
                <a:latin typeface="AR P丸ゴシック体M" panose="020B0600010101010101" pitchFamily="50" charset="-128"/>
                <a:ea typeface="AR P丸ゴシック体M" panose="020B0600010101010101" pitchFamily="50" charset="-128"/>
              </a:rPr>
              <a:t>西北五地域 髙橋愛子</a:t>
            </a:r>
            <a:endParaRPr kumimoji="1" lang="en-US" altLang="ja-JP" sz="1200" b="1" dirty="0">
              <a:latin typeface="AR P丸ゴシック体M" panose="020B0600010101010101" pitchFamily="50" charset="-128"/>
              <a:ea typeface="AR P丸ゴシック体M" panose="020B0600010101010101" pitchFamily="50" charset="-128"/>
            </a:endParaRPr>
          </a:p>
        </p:txBody>
      </p:sp>
      <p:sp>
        <p:nvSpPr>
          <p:cNvPr id="4" name="テキスト ボックス 3">
            <a:extLst>
              <a:ext uri="{FF2B5EF4-FFF2-40B4-BE49-F238E27FC236}">
                <a16:creationId xmlns:a16="http://schemas.microsoft.com/office/drawing/2014/main" id="{41453C13-AD02-54D7-5BBC-FE326F173D88}"/>
              </a:ext>
            </a:extLst>
          </p:cNvPr>
          <p:cNvSpPr txBox="1"/>
          <p:nvPr/>
        </p:nvSpPr>
        <p:spPr>
          <a:xfrm>
            <a:off x="5132547" y="5575646"/>
            <a:ext cx="1802243" cy="253916"/>
          </a:xfrm>
          <a:prstGeom prst="rect">
            <a:avLst/>
          </a:prstGeom>
          <a:noFill/>
          <a:ln>
            <a:noFill/>
          </a:ln>
        </p:spPr>
        <p:txBody>
          <a:bodyPr wrap="square" rtlCol="0">
            <a:spAutoFit/>
          </a:bodyPr>
          <a:lstStyle/>
          <a:p>
            <a:r>
              <a:rPr kumimoji="1" lang="ja-JP" altLang="en-US" sz="1050" b="1" dirty="0">
                <a:solidFill>
                  <a:schemeClr val="bg1"/>
                </a:solidFill>
                <a:latin typeface="AR Pゴシック体M" panose="020B0600010101010101" pitchFamily="50" charset="-128"/>
                <a:ea typeface="AR Pゴシック体M" panose="020B0600010101010101" pitchFamily="50" charset="-128"/>
              </a:rPr>
              <a:t>横浜　みなとみらいの夜景</a:t>
            </a:r>
          </a:p>
        </p:txBody>
      </p:sp>
    </p:spTree>
    <p:extLst>
      <p:ext uri="{BB962C8B-B14F-4D97-AF65-F5344CB8AC3E}">
        <p14:creationId xmlns:p14="http://schemas.microsoft.com/office/powerpoint/2010/main" val="295481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descr="建物の前に立っている家&#10;&#10;中程度の精度で自動的に生成された説明">
            <a:extLst>
              <a:ext uri="{FF2B5EF4-FFF2-40B4-BE49-F238E27FC236}">
                <a16:creationId xmlns:a16="http://schemas.microsoft.com/office/drawing/2014/main" id="{6E7BCB48-324C-C2D1-215C-06DF8708377D}"/>
              </a:ext>
            </a:extLst>
          </p:cNvPr>
          <p:cNvPicPr>
            <a:picLocks noChangeAspect="1"/>
          </p:cNvPicPr>
          <p:nvPr/>
        </p:nvPicPr>
        <p:blipFill>
          <a:blip r:embed="rId2"/>
          <a:stretch>
            <a:fillRect/>
          </a:stretch>
        </p:blipFill>
        <p:spPr>
          <a:xfrm>
            <a:off x="4508846" y="1942317"/>
            <a:ext cx="2681369" cy="2011028"/>
          </a:xfrm>
          <a:prstGeom prst="rect">
            <a:avLst/>
          </a:prstGeom>
        </p:spPr>
      </p:pic>
      <p:sp>
        <p:nvSpPr>
          <p:cNvPr id="2" name="テキスト ボックス 1">
            <a:extLst>
              <a:ext uri="{FF2B5EF4-FFF2-40B4-BE49-F238E27FC236}">
                <a16:creationId xmlns:a16="http://schemas.microsoft.com/office/drawing/2014/main" id="{2DACDFE4-3F62-D033-F587-F3E712C02249}"/>
              </a:ext>
            </a:extLst>
          </p:cNvPr>
          <p:cNvSpPr txBox="1"/>
          <p:nvPr/>
        </p:nvSpPr>
        <p:spPr>
          <a:xfrm>
            <a:off x="430304" y="308752"/>
            <a:ext cx="3969573" cy="646331"/>
          </a:xfrm>
          <a:prstGeom prst="rect">
            <a:avLst/>
          </a:prstGeom>
          <a:noFill/>
        </p:spPr>
        <p:txBody>
          <a:bodyPr wrap="square" rtlCol="0">
            <a:spAutoFit/>
          </a:bodyPr>
          <a:lstStyle/>
          <a:p>
            <a:r>
              <a:rPr kumimoji="1" lang="en-US" altLang="ja-JP" b="1" dirty="0"/>
              <a:t>2023</a:t>
            </a:r>
            <a:r>
              <a:rPr kumimoji="1" lang="ja-JP" altLang="en-US" b="1" dirty="0"/>
              <a:t>年後期活動「</a:t>
            </a:r>
            <a:r>
              <a:rPr kumimoji="1" lang="en-US" altLang="ja-JP" b="1" dirty="0"/>
              <a:t>10</a:t>
            </a:r>
            <a:r>
              <a:rPr kumimoji="1" lang="ja-JP" altLang="en-US" b="1" dirty="0"/>
              <a:t>月～</a:t>
            </a:r>
            <a:r>
              <a:rPr kumimoji="1" lang="en-US" altLang="ja-JP" b="1" dirty="0"/>
              <a:t>12</a:t>
            </a:r>
            <a:r>
              <a:rPr kumimoji="1" lang="ja-JP" altLang="en-US" b="1" dirty="0"/>
              <a:t>月」各地域で交流会を開催しました。</a:t>
            </a:r>
          </a:p>
        </p:txBody>
      </p:sp>
      <p:sp>
        <p:nvSpPr>
          <p:cNvPr id="3" name="四角形: 角を丸くする 2">
            <a:extLst>
              <a:ext uri="{FF2B5EF4-FFF2-40B4-BE49-F238E27FC236}">
                <a16:creationId xmlns:a16="http://schemas.microsoft.com/office/drawing/2014/main" id="{0D7BCCA9-10DD-89EB-C1EA-5FEC57BC29BF}"/>
              </a:ext>
            </a:extLst>
          </p:cNvPr>
          <p:cNvSpPr/>
          <p:nvPr/>
        </p:nvSpPr>
        <p:spPr>
          <a:xfrm>
            <a:off x="632714" y="1211193"/>
            <a:ext cx="3474000" cy="374400"/>
          </a:xfrm>
          <a:prstGeom prst="roundRect">
            <a:avLst/>
          </a:prstGeom>
          <a:solidFill>
            <a:srgbClr val="FFCC66"/>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ysClr val="windowText" lastClr="000000"/>
                </a:solidFill>
                <a:latin typeface="AR P丸ゴシック体M" panose="020B0600010101010101" pitchFamily="50" charset="-128"/>
                <a:ea typeface="AR P丸ゴシック体M" panose="020B0600010101010101" pitchFamily="50" charset="-128"/>
              </a:rPr>
              <a:t>弘前地域</a:t>
            </a:r>
            <a:r>
              <a:rPr kumimoji="1" lang="ja-JP" altLang="en-US" b="1" dirty="0">
                <a:solidFill>
                  <a:sysClr val="windowText" lastClr="000000"/>
                </a:solidFill>
                <a:latin typeface="AR P丸ゴシック体M" panose="020B0600010101010101" pitchFamily="50" charset="-128"/>
                <a:ea typeface="AR P丸ゴシック体M" panose="020B0600010101010101" pitchFamily="50" charset="-128"/>
              </a:rPr>
              <a:t>　</a:t>
            </a:r>
            <a:r>
              <a:rPr kumimoji="1" lang="ja-JP" altLang="en-US" sz="1600" b="1" dirty="0">
                <a:solidFill>
                  <a:sysClr val="windowText" lastClr="000000"/>
                </a:solidFill>
                <a:latin typeface="AR P丸ゴシック体M" panose="020B0600010101010101" pitchFamily="50" charset="-128"/>
                <a:ea typeface="AR P丸ゴシック体M" panose="020B0600010101010101" pitchFamily="50" charset="-128"/>
              </a:rPr>
              <a:t>川口学級リハビリ教室</a:t>
            </a:r>
          </a:p>
        </p:txBody>
      </p:sp>
      <p:sp>
        <p:nvSpPr>
          <p:cNvPr id="4" name="テキスト ボックス 3">
            <a:extLst>
              <a:ext uri="{FF2B5EF4-FFF2-40B4-BE49-F238E27FC236}">
                <a16:creationId xmlns:a16="http://schemas.microsoft.com/office/drawing/2014/main" id="{DEA3339A-6C14-449D-D752-BF32EB81DEF6}"/>
              </a:ext>
            </a:extLst>
          </p:cNvPr>
          <p:cNvSpPr txBox="1"/>
          <p:nvPr/>
        </p:nvSpPr>
        <p:spPr>
          <a:xfrm>
            <a:off x="539686" y="924967"/>
            <a:ext cx="3689874" cy="276999"/>
          </a:xfrm>
          <a:prstGeom prst="rect">
            <a:avLst/>
          </a:prstGeom>
          <a:noFill/>
        </p:spPr>
        <p:txBody>
          <a:bodyPr wrap="square" rtlCol="0">
            <a:spAutoFit/>
          </a:bodyPr>
          <a:lstStyle/>
          <a:p>
            <a:r>
              <a:rPr kumimoji="1" lang="ja-JP" altLang="en-US" sz="1200" b="1" dirty="0">
                <a:latin typeface="AR P丸ゴシック体M" panose="020B0600010101010101" pitchFamily="50" charset="-128"/>
                <a:ea typeface="AR P丸ゴシック体M" panose="020B0600010101010101" pitchFamily="50" charset="-128"/>
              </a:rPr>
              <a:t>令和</a:t>
            </a:r>
            <a:r>
              <a:rPr kumimoji="1" lang="en-US" altLang="ja-JP" sz="1200" b="1" dirty="0">
                <a:latin typeface="AR P丸ゴシック体M" panose="020B0600010101010101" pitchFamily="50" charset="-128"/>
                <a:ea typeface="AR P丸ゴシック体M" panose="020B0600010101010101" pitchFamily="50" charset="-128"/>
              </a:rPr>
              <a:t>5</a:t>
            </a:r>
            <a:r>
              <a:rPr kumimoji="1" lang="ja-JP" altLang="en-US" sz="1200" b="1" dirty="0">
                <a:latin typeface="AR P丸ゴシック体M" panose="020B0600010101010101" pitchFamily="50" charset="-128"/>
                <a:ea typeface="AR P丸ゴシック体M" panose="020B0600010101010101" pitchFamily="50" charset="-128"/>
              </a:rPr>
              <a:t>年</a:t>
            </a:r>
            <a:r>
              <a:rPr kumimoji="1" lang="en-US" altLang="ja-JP" sz="1200" b="1" dirty="0">
                <a:latin typeface="AR P丸ゴシック体M" panose="020B0600010101010101" pitchFamily="50" charset="-128"/>
                <a:ea typeface="AR P丸ゴシック体M" panose="020B0600010101010101" pitchFamily="50" charset="-128"/>
              </a:rPr>
              <a:t>10</a:t>
            </a:r>
            <a:r>
              <a:rPr kumimoji="1" lang="ja-JP" altLang="en-US" sz="1200" b="1" dirty="0">
                <a:latin typeface="AR P丸ゴシック体M" panose="020B0600010101010101" pitchFamily="50" charset="-128"/>
                <a:ea typeface="AR P丸ゴシック体M" panose="020B0600010101010101" pitchFamily="50" charset="-128"/>
              </a:rPr>
              <a:t>月</a:t>
            </a:r>
            <a:r>
              <a:rPr kumimoji="1" lang="en-US" altLang="ja-JP" sz="1200" b="1" dirty="0">
                <a:latin typeface="AR P丸ゴシック体M" panose="020B0600010101010101" pitchFamily="50" charset="-128"/>
                <a:ea typeface="AR P丸ゴシック体M" panose="020B0600010101010101" pitchFamily="50" charset="-128"/>
              </a:rPr>
              <a:t>1</a:t>
            </a:r>
            <a:r>
              <a:rPr kumimoji="1" lang="ja-JP" altLang="en-US" sz="1200" b="1" dirty="0">
                <a:latin typeface="AR P丸ゴシック体M" panose="020B0600010101010101" pitchFamily="50" charset="-128"/>
                <a:ea typeface="AR P丸ゴシック体M" panose="020B0600010101010101" pitchFamily="50" charset="-128"/>
              </a:rPr>
              <a:t>日　弘前市障がい者生活支援センター</a:t>
            </a:r>
          </a:p>
        </p:txBody>
      </p:sp>
      <p:pic>
        <p:nvPicPr>
          <p:cNvPr id="6" name="図 5" descr="建物の前に立っている家&#10;&#10;中程度の精度で自動的に生成された説明">
            <a:extLst>
              <a:ext uri="{FF2B5EF4-FFF2-40B4-BE49-F238E27FC236}">
                <a16:creationId xmlns:a16="http://schemas.microsoft.com/office/drawing/2014/main" id="{4A3DA433-C736-AF35-F104-0800781AADF7}"/>
              </a:ext>
            </a:extLst>
          </p:cNvPr>
          <p:cNvPicPr>
            <a:picLocks noChangeAspect="1"/>
          </p:cNvPicPr>
          <p:nvPr/>
        </p:nvPicPr>
        <p:blipFill rotWithShape="1">
          <a:blip r:embed="rId3"/>
          <a:srcRect t="7936" b="4103"/>
          <a:stretch/>
        </p:blipFill>
        <p:spPr>
          <a:xfrm>
            <a:off x="4506684" y="306518"/>
            <a:ext cx="2687548" cy="1773005"/>
          </a:xfrm>
          <a:prstGeom prst="rect">
            <a:avLst/>
          </a:prstGeom>
        </p:spPr>
      </p:pic>
      <p:pic>
        <p:nvPicPr>
          <p:cNvPr id="12" name="図 11" descr="部屋に集まっている人たち&#10;&#10;中程度の精度で自動的に生成された説明">
            <a:extLst>
              <a:ext uri="{FF2B5EF4-FFF2-40B4-BE49-F238E27FC236}">
                <a16:creationId xmlns:a16="http://schemas.microsoft.com/office/drawing/2014/main" id="{641EF2AF-4BC7-4F16-2620-A0C0305832BA}"/>
              </a:ext>
            </a:extLst>
          </p:cNvPr>
          <p:cNvPicPr>
            <a:picLocks noChangeAspect="1"/>
          </p:cNvPicPr>
          <p:nvPr/>
        </p:nvPicPr>
        <p:blipFill>
          <a:blip r:embed="rId4"/>
          <a:stretch>
            <a:fillRect/>
          </a:stretch>
        </p:blipFill>
        <p:spPr>
          <a:xfrm>
            <a:off x="5430540" y="7751740"/>
            <a:ext cx="1772625" cy="1329469"/>
          </a:xfrm>
          <a:prstGeom prst="rect">
            <a:avLst/>
          </a:prstGeom>
        </p:spPr>
      </p:pic>
      <p:pic>
        <p:nvPicPr>
          <p:cNvPr id="14" name="図 13" descr="椅子に座る男性たち&#10;&#10;低い精度で自動的に生成された説明">
            <a:extLst>
              <a:ext uri="{FF2B5EF4-FFF2-40B4-BE49-F238E27FC236}">
                <a16:creationId xmlns:a16="http://schemas.microsoft.com/office/drawing/2014/main" id="{3DF51B40-E1DA-ABE7-686B-894C91451118}"/>
              </a:ext>
            </a:extLst>
          </p:cNvPr>
          <p:cNvPicPr>
            <a:picLocks noChangeAspect="1"/>
          </p:cNvPicPr>
          <p:nvPr/>
        </p:nvPicPr>
        <p:blipFill>
          <a:blip r:embed="rId5"/>
          <a:stretch>
            <a:fillRect/>
          </a:stretch>
        </p:blipFill>
        <p:spPr>
          <a:xfrm>
            <a:off x="5417593" y="3955210"/>
            <a:ext cx="1772625" cy="1329469"/>
          </a:xfrm>
          <a:prstGeom prst="rect">
            <a:avLst/>
          </a:prstGeom>
        </p:spPr>
      </p:pic>
      <p:pic>
        <p:nvPicPr>
          <p:cNvPr id="8" name="図 7" descr="空港にいる人たち&#10;&#10;自動的に生成された説明">
            <a:extLst>
              <a:ext uri="{FF2B5EF4-FFF2-40B4-BE49-F238E27FC236}">
                <a16:creationId xmlns:a16="http://schemas.microsoft.com/office/drawing/2014/main" id="{1363EA48-219B-0373-5857-39995441463C}"/>
              </a:ext>
            </a:extLst>
          </p:cNvPr>
          <p:cNvPicPr>
            <a:picLocks noChangeAspect="1"/>
          </p:cNvPicPr>
          <p:nvPr/>
        </p:nvPicPr>
        <p:blipFill>
          <a:blip r:embed="rId6"/>
          <a:stretch>
            <a:fillRect/>
          </a:stretch>
        </p:blipFill>
        <p:spPr>
          <a:xfrm>
            <a:off x="5417591" y="6522016"/>
            <a:ext cx="1772625" cy="1329469"/>
          </a:xfrm>
          <a:prstGeom prst="rect">
            <a:avLst/>
          </a:prstGeom>
        </p:spPr>
      </p:pic>
      <p:pic>
        <p:nvPicPr>
          <p:cNvPr id="16" name="図 15" descr="男, 人, 立つ, フロント が含まれている画像&#10;&#10;自動的に生成された説明">
            <a:extLst>
              <a:ext uri="{FF2B5EF4-FFF2-40B4-BE49-F238E27FC236}">
                <a16:creationId xmlns:a16="http://schemas.microsoft.com/office/drawing/2014/main" id="{CEE51E21-CC47-B106-E38B-5C74D245556E}"/>
              </a:ext>
            </a:extLst>
          </p:cNvPr>
          <p:cNvPicPr>
            <a:picLocks noChangeAspect="1"/>
          </p:cNvPicPr>
          <p:nvPr/>
        </p:nvPicPr>
        <p:blipFill rotWithShape="1">
          <a:blip r:embed="rId7"/>
          <a:srcRect l="36915" r="23716"/>
          <a:stretch/>
        </p:blipFill>
        <p:spPr>
          <a:xfrm>
            <a:off x="3379956" y="7758638"/>
            <a:ext cx="774063" cy="1465294"/>
          </a:xfrm>
          <a:prstGeom prst="rect">
            <a:avLst/>
          </a:prstGeom>
        </p:spPr>
      </p:pic>
      <p:pic>
        <p:nvPicPr>
          <p:cNvPr id="18" name="図 17" descr="床の上に立つ人々&#10;&#10;中程度の精度で自動的に生成された説明">
            <a:extLst>
              <a:ext uri="{FF2B5EF4-FFF2-40B4-BE49-F238E27FC236}">
                <a16:creationId xmlns:a16="http://schemas.microsoft.com/office/drawing/2014/main" id="{592B85B0-A60F-EE06-A8F1-9EC93B41B730}"/>
              </a:ext>
            </a:extLst>
          </p:cNvPr>
          <p:cNvPicPr>
            <a:picLocks noChangeAspect="1"/>
          </p:cNvPicPr>
          <p:nvPr/>
        </p:nvPicPr>
        <p:blipFill>
          <a:blip r:embed="rId8"/>
          <a:stretch>
            <a:fillRect/>
          </a:stretch>
        </p:blipFill>
        <p:spPr>
          <a:xfrm>
            <a:off x="5417590" y="5183069"/>
            <a:ext cx="1772625" cy="1329469"/>
          </a:xfrm>
          <a:prstGeom prst="rect">
            <a:avLst/>
          </a:prstGeom>
        </p:spPr>
      </p:pic>
      <p:pic>
        <p:nvPicPr>
          <p:cNvPr id="10" name="図 9" descr="屋内, テーブル, 座る, 男 が含まれている画像&#10;&#10;自動的に生成された説明">
            <a:extLst>
              <a:ext uri="{FF2B5EF4-FFF2-40B4-BE49-F238E27FC236}">
                <a16:creationId xmlns:a16="http://schemas.microsoft.com/office/drawing/2014/main" id="{DC6980AD-2CCB-1250-1AE7-BEE86D393FC4}"/>
              </a:ext>
            </a:extLst>
          </p:cNvPr>
          <p:cNvPicPr>
            <a:picLocks noChangeAspect="1"/>
          </p:cNvPicPr>
          <p:nvPr/>
        </p:nvPicPr>
        <p:blipFill rotWithShape="1">
          <a:blip r:embed="rId9"/>
          <a:srcRect l="13781" t="5849"/>
          <a:stretch/>
        </p:blipFill>
        <p:spPr>
          <a:xfrm>
            <a:off x="4137019" y="7801715"/>
            <a:ext cx="1622131" cy="1328531"/>
          </a:xfrm>
          <a:prstGeom prst="rect">
            <a:avLst/>
          </a:prstGeom>
        </p:spPr>
      </p:pic>
      <p:pic>
        <p:nvPicPr>
          <p:cNvPr id="20" name="図 19" descr="部屋に集まっている人たち&#10;&#10;自動的に生成された説明">
            <a:extLst>
              <a:ext uri="{FF2B5EF4-FFF2-40B4-BE49-F238E27FC236}">
                <a16:creationId xmlns:a16="http://schemas.microsoft.com/office/drawing/2014/main" id="{4B3147CA-9741-6B9D-FD45-097B1D9D42D4}"/>
              </a:ext>
            </a:extLst>
          </p:cNvPr>
          <p:cNvPicPr>
            <a:picLocks noChangeAspect="1"/>
          </p:cNvPicPr>
          <p:nvPr/>
        </p:nvPicPr>
        <p:blipFill rotWithShape="1">
          <a:blip r:embed="rId10"/>
          <a:srcRect l="12558" t="9250" r="10961" b="4640"/>
          <a:stretch/>
        </p:blipFill>
        <p:spPr>
          <a:xfrm>
            <a:off x="4737657" y="9074108"/>
            <a:ext cx="1482388" cy="1251775"/>
          </a:xfrm>
          <a:prstGeom prst="rect">
            <a:avLst/>
          </a:prstGeom>
        </p:spPr>
      </p:pic>
      <p:pic>
        <p:nvPicPr>
          <p:cNvPr id="22" name="図 21" descr="床, 人, 屋内, 若い が含まれている画像&#10;&#10;自動的に生成された説明">
            <a:extLst>
              <a:ext uri="{FF2B5EF4-FFF2-40B4-BE49-F238E27FC236}">
                <a16:creationId xmlns:a16="http://schemas.microsoft.com/office/drawing/2014/main" id="{3A73171B-8722-8744-1BDA-B2FE01429097}"/>
              </a:ext>
            </a:extLst>
          </p:cNvPr>
          <p:cNvPicPr>
            <a:picLocks noChangeAspect="1"/>
          </p:cNvPicPr>
          <p:nvPr/>
        </p:nvPicPr>
        <p:blipFill rotWithShape="1">
          <a:blip r:embed="rId11"/>
          <a:srcRect l="8604" t="5080" r="22148"/>
          <a:stretch/>
        </p:blipFill>
        <p:spPr>
          <a:xfrm>
            <a:off x="5985127" y="9073685"/>
            <a:ext cx="1218038" cy="1252198"/>
          </a:xfrm>
          <a:prstGeom prst="rect">
            <a:avLst/>
          </a:prstGeom>
        </p:spPr>
      </p:pic>
      <p:pic>
        <p:nvPicPr>
          <p:cNvPr id="24" name="図 23" descr="屋内, 人, 立つ, 男 が含まれている画像&#10;&#10;自動的に生成された説明">
            <a:extLst>
              <a:ext uri="{FF2B5EF4-FFF2-40B4-BE49-F238E27FC236}">
                <a16:creationId xmlns:a16="http://schemas.microsoft.com/office/drawing/2014/main" id="{399E4B45-5A32-2415-93BB-3767A7C7DCEA}"/>
              </a:ext>
            </a:extLst>
          </p:cNvPr>
          <p:cNvPicPr>
            <a:picLocks noChangeAspect="1"/>
          </p:cNvPicPr>
          <p:nvPr/>
        </p:nvPicPr>
        <p:blipFill rotWithShape="1">
          <a:blip r:embed="rId12"/>
          <a:srcRect l="9213" r="16490" b="7774"/>
          <a:stretch/>
        </p:blipFill>
        <p:spPr>
          <a:xfrm>
            <a:off x="3571055" y="9092562"/>
            <a:ext cx="1317010" cy="1226117"/>
          </a:xfrm>
          <a:prstGeom prst="rect">
            <a:avLst/>
          </a:prstGeom>
        </p:spPr>
      </p:pic>
      <p:sp>
        <p:nvSpPr>
          <p:cNvPr id="25" name="テキスト ボックス 24">
            <a:extLst>
              <a:ext uri="{FF2B5EF4-FFF2-40B4-BE49-F238E27FC236}">
                <a16:creationId xmlns:a16="http://schemas.microsoft.com/office/drawing/2014/main" id="{0C5ED7B9-E56B-C1B3-8B51-45F6C5F3CA80}"/>
              </a:ext>
            </a:extLst>
          </p:cNvPr>
          <p:cNvSpPr txBox="1"/>
          <p:nvPr/>
        </p:nvSpPr>
        <p:spPr>
          <a:xfrm>
            <a:off x="214158" y="1632212"/>
            <a:ext cx="5295274" cy="4862870"/>
          </a:xfrm>
          <a:prstGeom prst="rect">
            <a:avLst/>
          </a:prstGeom>
          <a:noFill/>
        </p:spPr>
        <p:txBody>
          <a:bodyPr wrap="square" rtlCol="0">
            <a:spAutoFit/>
          </a:bodyPr>
          <a:lstStyle/>
          <a:p>
            <a:r>
              <a:rPr kumimoji="1" lang="ja-JP" altLang="en-US" sz="1400" dirty="0"/>
              <a:t>　弘前地域で県立保健大学川口先生のリハビリ教室</a:t>
            </a:r>
            <a:endParaRPr kumimoji="1" lang="en-US" altLang="ja-JP" sz="1400" dirty="0"/>
          </a:p>
          <a:p>
            <a:r>
              <a:rPr kumimoji="1" lang="ja-JP" altLang="en-US" sz="1400" dirty="0"/>
              <a:t>を開催しました。大学院生の金沢さん、学部生の成</a:t>
            </a:r>
            <a:endParaRPr kumimoji="1" lang="en-US" altLang="ja-JP" sz="1400" dirty="0"/>
          </a:p>
          <a:p>
            <a:r>
              <a:rPr kumimoji="1" lang="ja-JP" altLang="en-US" sz="1400" dirty="0"/>
              <a:t>田さん、横川さんに補助をして頂き、途中休憩を挟</a:t>
            </a:r>
            <a:endParaRPr kumimoji="1" lang="en-US" altLang="ja-JP" sz="1400" dirty="0"/>
          </a:p>
          <a:p>
            <a:r>
              <a:rPr kumimoji="1" lang="ja-JP" altLang="en-US" sz="1400" dirty="0"/>
              <a:t>み</a:t>
            </a:r>
            <a:r>
              <a:rPr kumimoji="1" lang="en-US" altLang="ja-JP" sz="1400" dirty="0"/>
              <a:t>1</a:t>
            </a:r>
            <a:r>
              <a:rPr kumimoji="1" lang="ja-JP" altLang="en-US" sz="1400" dirty="0"/>
              <a:t>時間</a:t>
            </a:r>
            <a:r>
              <a:rPr kumimoji="1" lang="en-US" altLang="ja-JP" sz="1400" dirty="0"/>
              <a:t>30</a:t>
            </a:r>
            <a:r>
              <a:rPr kumimoji="1" lang="ja-JP" altLang="en-US" sz="1400" dirty="0"/>
              <a:t>分の運動で良い汗をかきました。</a:t>
            </a:r>
            <a:endParaRPr kumimoji="1" lang="en-US" altLang="ja-JP" sz="1400" dirty="0"/>
          </a:p>
          <a:p>
            <a:r>
              <a:rPr kumimoji="1" lang="ja-JP" altLang="en-US" sz="1400" dirty="0"/>
              <a:t>　始める前に、参加者の近況報告では、成田代表は</a:t>
            </a:r>
            <a:endParaRPr kumimoji="1" lang="en-US" altLang="ja-JP" sz="1400" dirty="0"/>
          </a:p>
          <a:p>
            <a:r>
              <a:rPr kumimoji="1" lang="en-US" altLang="ja-JP" sz="1400" dirty="0"/>
              <a:t>8</a:t>
            </a:r>
            <a:r>
              <a:rPr kumimoji="1" lang="ja-JP" altLang="en-US" sz="1400" dirty="0"/>
              <a:t>月に転んで手首を骨折したのと</a:t>
            </a:r>
            <a:r>
              <a:rPr kumimoji="1" lang="en-US" altLang="ja-JP" sz="1400" dirty="0"/>
              <a:t>､</a:t>
            </a:r>
            <a:r>
              <a:rPr kumimoji="1" lang="ja-JP" altLang="en-US" sz="1400" dirty="0"/>
              <a:t>最近膝が痛くなっ</a:t>
            </a:r>
            <a:endParaRPr kumimoji="1" lang="en-US" altLang="ja-JP" sz="1400" dirty="0"/>
          </a:p>
          <a:p>
            <a:r>
              <a:rPr kumimoji="1" lang="ja-JP" altLang="en-US" sz="1400" dirty="0"/>
              <a:t>てきて整骨院に通っているが、その日は良いが、少</a:t>
            </a:r>
            <a:endParaRPr kumimoji="1" lang="en-US" altLang="ja-JP" sz="1400" dirty="0"/>
          </a:p>
          <a:p>
            <a:r>
              <a:rPr kumimoji="1" lang="ja-JP" altLang="en-US" sz="1400" dirty="0"/>
              <a:t>しずつまた痛くなってくる。病気も少しずつ進行し</a:t>
            </a:r>
            <a:endParaRPr kumimoji="1" lang="en-US" altLang="ja-JP" sz="1400" dirty="0"/>
          </a:p>
          <a:p>
            <a:r>
              <a:rPr kumimoji="1" lang="ja-JP" altLang="en-US" sz="1400" dirty="0"/>
              <a:t>ているように思う。虻川会長は</a:t>
            </a:r>
            <a:r>
              <a:rPr kumimoji="1" lang="en-US" altLang="ja-JP" sz="1400" dirty="0"/>
              <a:t>､8</a:t>
            </a:r>
            <a:r>
              <a:rPr kumimoji="1" lang="ja-JP" altLang="en-US" sz="1400" dirty="0"/>
              <a:t>月に転んで腰を打</a:t>
            </a:r>
            <a:endParaRPr kumimoji="1" lang="en-US" altLang="ja-JP" sz="1400" dirty="0"/>
          </a:p>
          <a:p>
            <a:r>
              <a:rPr kumimoji="1" lang="ja-JP" altLang="en-US" sz="1400" dirty="0"/>
              <a:t>ってまだ痛い。動くのが長時間となると痛くなるの</a:t>
            </a:r>
            <a:endParaRPr kumimoji="1" lang="en-US" altLang="ja-JP" sz="1400" dirty="0"/>
          </a:p>
          <a:p>
            <a:r>
              <a:rPr kumimoji="1" lang="ja-JP" altLang="en-US" sz="1400" dirty="0"/>
              <a:t>で、きょうは余り運動できないと思う。對馬さんも</a:t>
            </a:r>
            <a:endParaRPr kumimoji="1" lang="en-US" altLang="ja-JP" sz="1400" dirty="0"/>
          </a:p>
          <a:p>
            <a:r>
              <a:rPr kumimoji="1" lang="ja-JP" altLang="en-US" sz="1400" dirty="0"/>
              <a:t>元旦に転んで</a:t>
            </a:r>
            <a:r>
              <a:rPr kumimoji="1" lang="en-US" altLang="ja-JP" sz="1400" dirty="0"/>
              <a:t>､</a:t>
            </a:r>
            <a:r>
              <a:rPr kumimoji="1" lang="ja-JP" altLang="en-US" sz="1400" dirty="0"/>
              <a:t>手首にひびが入ったあと、また転んで骨折してしまった。腰の様子も余り良くない、寝ていると良くなるが</a:t>
            </a:r>
            <a:r>
              <a:rPr kumimoji="1" lang="en-US" altLang="ja-JP" sz="1400" dirty="0"/>
              <a:t>､</a:t>
            </a:r>
            <a:r>
              <a:rPr kumimoji="1" lang="ja-JP" altLang="en-US" sz="1400" dirty="0"/>
              <a:t>動くとまた痛くなる。  川口先生から皆さんよく転んでいる、バランスが悪いので、転ぶ防護策をとるのが大事。年をとると</a:t>
            </a:r>
            <a:r>
              <a:rPr kumimoji="1" lang="en-US" altLang="ja-JP" sz="1400" dirty="0"/>
              <a:t>､</a:t>
            </a:r>
            <a:r>
              <a:rPr kumimoji="1" lang="ja-JP" altLang="en-US" sz="1400" dirty="0"/>
              <a:t>皆さん</a:t>
            </a:r>
            <a:endParaRPr kumimoji="1" lang="en-US" altLang="ja-JP" sz="1400" dirty="0"/>
          </a:p>
          <a:p>
            <a:r>
              <a:rPr kumimoji="1" lang="ja-JP" altLang="en-US" sz="1400" dirty="0"/>
              <a:t>せっかちになる、座るときも、ど～と座らないで</a:t>
            </a:r>
            <a:r>
              <a:rPr kumimoji="1" lang="ja-JP" altLang="en-US" sz="1600" dirty="0"/>
              <a:t>ゆ</a:t>
            </a:r>
            <a:r>
              <a:rPr kumimoji="1" lang="ja-JP" altLang="en-US" sz="1400" dirty="0"/>
              <a:t>っくり座る、</a:t>
            </a:r>
            <a:endParaRPr kumimoji="1" lang="en-US" altLang="ja-JP" sz="1400" dirty="0"/>
          </a:p>
          <a:p>
            <a:r>
              <a:rPr kumimoji="1" lang="ja-JP" altLang="en-US" sz="1400" dirty="0"/>
              <a:t>腰をゆっくり降ろすようにする。体調が万全でないので、椅子に座った状態での運動から始めます。その後、床に移って軽め</a:t>
            </a:r>
            <a:endParaRPr kumimoji="1" lang="en-US" altLang="ja-JP" sz="1400" dirty="0"/>
          </a:p>
          <a:p>
            <a:r>
              <a:rPr kumimoji="1" lang="ja-JP" altLang="en-US" sz="1400" dirty="0"/>
              <a:t>の運動をと云ってスタートしました。椅子では、首・肩・足上げ・立ち上がり運動。床では座って、足の協調的運動・腹筋運動・寝返り起き上がり・立膝でのバランス・四つん這いバランスの訓練・ムカデ歩行、最後に個別歩行訓練等を行ないました。</a:t>
            </a:r>
          </a:p>
        </p:txBody>
      </p:sp>
      <p:pic>
        <p:nvPicPr>
          <p:cNvPr id="7" name="図 6" descr="部屋に集まっている人たち&#10;&#10;中程度の精度で自動的に生成された説明">
            <a:extLst>
              <a:ext uri="{FF2B5EF4-FFF2-40B4-BE49-F238E27FC236}">
                <a16:creationId xmlns:a16="http://schemas.microsoft.com/office/drawing/2014/main" id="{8702306E-330B-20A2-9E0B-AF389D0DEB17}"/>
              </a:ext>
            </a:extLst>
          </p:cNvPr>
          <p:cNvPicPr>
            <a:picLocks noChangeAspect="1"/>
          </p:cNvPicPr>
          <p:nvPr/>
        </p:nvPicPr>
        <p:blipFill rotWithShape="1">
          <a:blip r:embed="rId13"/>
          <a:srcRect r="-377"/>
          <a:stretch/>
        </p:blipFill>
        <p:spPr>
          <a:xfrm>
            <a:off x="306097" y="6524694"/>
            <a:ext cx="1857473" cy="1387862"/>
          </a:xfrm>
          <a:prstGeom prst="rect">
            <a:avLst/>
          </a:prstGeom>
        </p:spPr>
      </p:pic>
      <p:pic>
        <p:nvPicPr>
          <p:cNvPr id="11" name="図 10" descr="部屋の中で歩いている人たち&#10;&#10;中程度の精度で自動的に生成された説明">
            <a:extLst>
              <a:ext uri="{FF2B5EF4-FFF2-40B4-BE49-F238E27FC236}">
                <a16:creationId xmlns:a16="http://schemas.microsoft.com/office/drawing/2014/main" id="{6F7623C6-23DB-3C63-7C01-B42F6D4D3765}"/>
              </a:ext>
            </a:extLst>
          </p:cNvPr>
          <p:cNvPicPr>
            <a:picLocks noChangeAspect="1"/>
          </p:cNvPicPr>
          <p:nvPr/>
        </p:nvPicPr>
        <p:blipFill>
          <a:blip r:embed="rId14"/>
          <a:stretch>
            <a:fillRect/>
          </a:stretch>
        </p:blipFill>
        <p:spPr>
          <a:xfrm>
            <a:off x="2071728" y="6525623"/>
            <a:ext cx="1772625" cy="1329469"/>
          </a:xfrm>
          <a:prstGeom prst="rect">
            <a:avLst/>
          </a:prstGeom>
        </p:spPr>
      </p:pic>
      <p:pic>
        <p:nvPicPr>
          <p:cNvPr id="19" name="図 18" descr="人, 屋内, 男, 座る が含まれている画像&#10;&#10;自動的に生成された説明">
            <a:extLst>
              <a:ext uri="{FF2B5EF4-FFF2-40B4-BE49-F238E27FC236}">
                <a16:creationId xmlns:a16="http://schemas.microsoft.com/office/drawing/2014/main" id="{DB5B9562-1896-FBFC-2A2A-B72582E98A7D}"/>
              </a:ext>
            </a:extLst>
          </p:cNvPr>
          <p:cNvPicPr>
            <a:picLocks noChangeAspect="1"/>
          </p:cNvPicPr>
          <p:nvPr/>
        </p:nvPicPr>
        <p:blipFill>
          <a:blip r:embed="rId15"/>
          <a:stretch>
            <a:fillRect/>
          </a:stretch>
        </p:blipFill>
        <p:spPr>
          <a:xfrm>
            <a:off x="3754135" y="6520792"/>
            <a:ext cx="1772624" cy="1329468"/>
          </a:xfrm>
          <a:prstGeom prst="rect">
            <a:avLst/>
          </a:prstGeom>
        </p:spPr>
      </p:pic>
      <p:pic>
        <p:nvPicPr>
          <p:cNvPr id="27" name="図 26" descr="屋内, 天井, 部屋, テーブル が含まれている画像&#10;&#10;自動的に生成された説明">
            <a:extLst>
              <a:ext uri="{FF2B5EF4-FFF2-40B4-BE49-F238E27FC236}">
                <a16:creationId xmlns:a16="http://schemas.microsoft.com/office/drawing/2014/main" id="{31C0E0CC-C9A3-6103-448A-25A94E43CB8B}"/>
              </a:ext>
            </a:extLst>
          </p:cNvPr>
          <p:cNvPicPr>
            <a:picLocks noChangeAspect="1"/>
          </p:cNvPicPr>
          <p:nvPr/>
        </p:nvPicPr>
        <p:blipFill rotWithShape="1">
          <a:blip r:embed="rId16"/>
          <a:srcRect t="3168" r="7901"/>
          <a:stretch/>
        </p:blipFill>
        <p:spPr>
          <a:xfrm>
            <a:off x="1851790" y="7858665"/>
            <a:ext cx="1578777" cy="1244932"/>
          </a:xfrm>
          <a:prstGeom prst="rect">
            <a:avLst/>
          </a:prstGeom>
        </p:spPr>
      </p:pic>
      <p:pic>
        <p:nvPicPr>
          <p:cNvPr id="33" name="図 32" descr="屋内, 建物, テーブル, 部屋 が含まれている画像&#10;&#10;自動的に生成された説明">
            <a:extLst>
              <a:ext uri="{FF2B5EF4-FFF2-40B4-BE49-F238E27FC236}">
                <a16:creationId xmlns:a16="http://schemas.microsoft.com/office/drawing/2014/main" id="{76E37A0F-118F-7A5E-12A8-AC287F53B1B0}"/>
              </a:ext>
            </a:extLst>
          </p:cNvPr>
          <p:cNvPicPr>
            <a:picLocks noChangeAspect="1"/>
          </p:cNvPicPr>
          <p:nvPr/>
        </p:nvPicPr>
        <p:blipFill rotWithShape="1">
          <a:blip r:embed="rId17"/>
          <a:srcRect r="6486"/>
          <a:stretch/>
        </p:blipFill>
        <p:spPr>
          <a:xfrm>
            <a:off x="297572" y="7850232"/>
            <a:ext cx="1565728" cy="1255736"/>
          </a:xfrm>
          <a:prstGeom prst="rect">
            <a:avLst/>
          </a:prstGeom>
        </p:spPr>
      </p:pic>
      <p:pic>
        <p:nvPicPr>
          <p:cNvPr id="37" name="図 36" descr="床, 屋内, 人, 民衆 が含まれている画像&#10;&#10;自動的に生成された説明">
            <a:extLst>
              <a:ext uri="{FF2B5EF4-FFF2-40B4-BE49-F238E27FC236}">
                <a16:creationId xmlns:a16="http://schemas.microsoft.com/office/drawing/2014/main" id="{EAEA6D93-23CA-0156-DB77-EAA228B17D11}"/>
              </a:ext>
            </a:extLst>
          </p:cNvPr>
          <p:cNvPicPr>
            <a:picLocks noChangeAspect="1"/>
          </p:cNvPicPr>
          <p:nvPr/>
        </p:nvPicPr>
        <p:blipFill rotWithShape="1">
          <a:blip r:embed="rId18"/>
          <a:srcRect l="8839" t="1" b="5073"/>
          <a:stretch/>
        </p:blipFill>
        <p:spPr>
          <a:xfrm>
            <a:off x="297572" y="9059199"/>
            <a:ext cx="1622038" cy="1266784"/>
          </a:xfrm>
          <a:prstGeom prst="rect">
            <a:avLst/>
          </a:prstGeom>
        </p:spPr>
      </p:pic>
      <p:pic>
        <p:nvPicPr>
          <p:cNvPr id="39" name="図 38" descr="屋内, 人, テーブル, 座る が含まれている画像&#10;&#10;自動的に生成された説明">
            <a:extLst>
              <a:ext uri="{FF2B5EF4-FFF2-40B4-BE49-F238E27FC236}">
                <a16:creationId xmlns:a16="http://schemas.microsoft.com/office/drawing/2014/main" id="{A5C47AB5-D1C1-B7FE-6753-C76EA10AFD20}"/>
              </a:ext>
            </a:extLst>
          </p:cNvPr>
          <p:cNvPicPr>
            <a:picLocks noChangeAspect="1"/>
          </p:cNvPicPr>
          <p:nvPr/>
        </p:nvPicPr>
        <p:blipFill rotWithShape="1">
          <a:blip r:embed="rId19"/>
          <a:srcRect b="6519"/>
          <a:stretch/>
        </p:blipFill>
        <p:spPr>
          <a:xfrm>
            <a:off x="1908099" y="9099866"/>
            <a:ext cx="1748841" cy="1226117"/>
          </a:xfrm>
          <a:prstGeom prst="rect">
            <a:avLst/>
          </a:prstGeom>
        </p:spPr>
      </p:pic>
      <p:sp>
        <p:nvSpPr>
          <p:cNvPr id="5" name="テキスト ボックス 4">
            <a:extLst>
              <a:ext uri="{FF2B5EF4-FFF2-40B4-BE49-F238E27FC236}">
                <a16:creationId xmlns:a16="http://schemas.microsoft.com/office/drawing/2014/main" id="{75A9D14C-3E3A-3613-D00B-D50BDBA89095}"/>
              </a:ext>
            </a:extLst>
          </p:cNvPr>
          <p:cNvSpPr txBox="1"/>
          <p:nvPr/>
        </p:nvSpPr>
        <p:spPr>
          <a:xfrm>
            <a:off x="3581385" y="10283939"/>
            <a:ext cx="396904" cy="338554"/>
          </a:xfrm>
          <a:prstGeom prst="rect">
            <a:avLst/>
          </a:prstGeom>
          <a:noFill/>
        </p:spPr>
        <p:txBody>
          <a:bodyPr wrap="square" rtlCol="0">
            <a:spAutoFit/>
          </a:bodyPr>
          <a:lstStyle/>
          <a:p>
            <a:r>
              <a:rPr kumimoji="1" lang="ja-JP" altLang="en-US" sz="1600" b="1" dirty="0"/>
              <a:t>３</a:t>
            </a:r>
          </a:p>
        </p:txBody>
      </p:sp>
      <p:sp>
        <p:nvSpPr>
          <p:cNvPr id="9" name="正方形/長方形 8">
            <a:extLst>
              <a:ext uri="{FF2B5EF4-FFF2-40B4-BE49-F238E27FC236}">
                <a16:creationId xmlns:a16="http://schemas.microsoft.com/office/drawing/2014/main" id="{A2033C82-4FDB-BA1C-2AEA-0DE5DA580403}"/>
              </a:ext>
            </a:extLst>
          </p:cNvPr>
          <p:cNvSpPr/>
          <p:nvPr/>
        </p:nvSpPr>
        <p:spPr>
          <a:xfrm>
            <a:off x="4871226" y="3696606"/>
            <a:ext cx="1639195" cy="218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AR P丸ゴシック体M" panose="020B0600010101010101" pitchFamily="50" charset="-128"/>
                <a:ea typeface="AR P丸ゴシック体M" panose="020B0600010101010101" pitchFamily="50" charset="-128"/>
              </a:rPr>
              <a:t>津軽藩菩提寺　長勝寺</a:t>
            </a:r>
          </a:p>
        </p:txBody>
      </p:sp>
      <p:sp>
        <p:nvSpPr>
          <p:cNvPr id="13" name="正方形/長方形 12">
            <a:extLst>
              <a:ext uri="{FF2B5EF4-FFF2-40B4-BE49-F238E27FC236}">
                <a16:creationId xmlns:a16="http://schemas.microsoft.com/office/drawing/2014/main" id="{A0B7A4D3-8176-7DCC-5043-AE4C7704D238}"/>
              </a:ext>
            </a:extLst>
          </p:cNvPr>
          <p:cNvSpPr/>
          <p:nvPr/>
        </p:nvSpPr>
        <p:spPr>
          <a:xfrm>
            <a:off x="4713893" y="310115"/>
            <a:ext cx="1522006" cy="2529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ysClr val="windowText" lastClr="000000"/>
                </a:solidFill>
                <a:latin typeface="AR P丸ゴシック体M" panose="020B0600010101010101" pitchFamily="50" charset="-128"/>
                <a:ea typeface="AR P丸ゴシック体M" panose="020B0600010101010101" pitchFamily="50" charset="-128"/>
              </a:rPr>
              <a:t>長勝寺　境内</a:t>
            </a:r>
          </a:p>
        </p:txBody>
      </p:sp>
      <p:sp>
        <p:nvSpPr>
          <p:cNvPr id="15" name="正方形/長方形 14">
            <a:extLst>
              <a:ext uri="{FF2B5EF4-FFF2-40B4-BE49-F238E27FC236}">
                <a16:creationId xmlns:a16="http://schemas.microsoft.com/office/drawing/2014/main" id="{1A3DA4FF-B840-4D8D-E9D9-68C80BF6F28F}"/>
              </a:ext>
            </a:extLst>
          </p:cNvPr>
          <p:cNvSpPr/>
          <p:nvPr/>
        </p:nvSpPr>
        <p:spPr>
          <a:xfrm>
            <a:off x="5430540" y="4981900"/>
            <a:ext cx="747746" cy="2049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川口先生</a:t>
            </a:r>
          </a:p>
        </p:txBody>
      </p:sp>
      <p:sp>
        <p:nvSpPr>
          <p:cNvPr id="17" name="正方形/長方形 16">
            <a:extLst>
              <a:ext uri="{FF2B5EF4-FFF2-40B4-BE49-F238E27FC236}">
                <a16:creationId xmlns:a16="http://schemas.microsoft.com/office/drawing/2014/main" id="{B80668EF-E49E-3288-7405-1B10DA6410DB}"/>
              </a:ext>
            </a:extLst>
          </p:cNvPr>
          <p:cNvSpPr/>
          <p:nvPr/>
        </p:nvSpPr>
        <p:spPr>
          <a:xfrm>
            <a:off x="6054030" y="4956190"/>
            <a:ext cx="728291" cy="2334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latin typeface="AR P丸ゴシック体M" panose="020B0600010101010101" pitchFamily="50" charset="-128"/>
                <a:ea typeface="AR P丸ゴシック体M" panose="020B0600010101010101" pitchFamily="50" charset="-128"/>
              </a:rPr>
              <a:t>成田さん</a:t>
            </a:r>
          </a:p>
        </p:txBody>
      </p:sp>
      <p:sp>
        <p:nvSpPr>
          <p:cNvPr id="21" name="正方形/長方形 20">
            <a:extLst>
              <a:ext uri="{FF2B5EF4-FFF2-40B4-BE49-F238E27FC236}">
                <a16:creationId xmlns:a16="http://schemas.microsoft.com/office/drawing/2014/main" id="{DEED07AA-08A5-99C2-C4D2-8AE62B05A5F8}"/>
              </a:ext>
            </a:extLst>
          </p:cNvPr>
          <p:cNvSpPr/>
          <p:nvPr/>
        </p:nvSpPr>
        <p:spPr>
          <a:xfrm>
            <a:off x="6377389" y="3912531"/>
            <a:ext cx="768485" cy="2237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AR P丸ゴシック体M" panose="020B0600010101010101" pitchFamily="50" charset="-128"/>
                <a:ea typeface="AR P丸ゴシック体M" panose="020B0600010101010101" pitchFamily="50" charset="-128"/>
              </a:rPr>
              <a:t>横川さん</a:t>
            </a:r>
          </a:p>
        </p:txBody>
      </p:sp>
      <p:sp>
        <p:nvSpPr>
          <p:cNvPr id="23" name="正方形/長方形 22">
            <a:extLst>
              <a:ext uri="{FF2B5EF4-FFF2-40B4-BE49-F238E27FC236}">
                <a16:creationId xmlns:a16="http://schemas.microsoft.com/office/drawing/2014/main" id="{C8956D41-F735-5F5C-A870-103FC1CFDCCE}"/>
              </a:ext>
            </a:extLst>
          </p:cNvPr>
          <p:cNvSpPr/>
          <p:nvPr/>
        </p:nvSpPr>
        <p:spPr>
          <a:xfrm>
            <a:off x="5613446" y="6285659"/>
            <a:ext cx="1168875" cy="2287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バランスの訓練</a:t>
            </a:r>
          </a:p>
        </p:txBody>
      </p:sp>
      <p:sp>
        <p:nvSpPr>
          <p:cNvPr id="26" name="正方形/長方形 25">
            <a:extLst>
              <a:ext uri="{FF2B5EF4-FFF2-40B4-BE49-F238E27FC236}">
                <a16:creationId xmlns:a16="http://schemas.microsoft.com/office/drawing/2014/main" id="{D1C43008-6DA1-3BD2-F233-82A4E1EA282C}"/>
              </a:ext>
            </a:extLst>
          </p:cNvPr>
          <p:cNvSpPr/>
          <p:nvPr/>
        </p:nvSpPr>
        <p:spPr>
          <a:xfrm>
            <a:off x="5642119" y="5204827"/>
            <a:ext cx="952027" cy="1891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ムカデ歩行</a:t>
            </a:r>
          </a:p>
        </p:txBody>
      </p:sp>
      <p:sp>
        <p:nvSpPr>
          <p:cNvPr id="28" name="正方形/長方形 27">
            <a:extLst>
              <a:ext uri="{FF2B5EF4-FFF2-40B4-BE49-F238E27FC236}">
                <a16:creationId xmlns:a16="http://schemas.microsoft.com/office/drawing/2014/main" id="{79314292-C6A0-EC0C-BE1E-2A57B6A13529}"/>
              </a:ext>
            </a:extLst>
          </p:cNvPr>
          <p:cNvSpPr/>
          <p:nvPr/>
        </p:nvSpPr>
        <p:spPr>
          <a:xfrm>
            <a:off x="6449270" y="5284679"/>
            <a:ext cx="753895" cy="194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ysClr val="windowText" lastClr="000000"/>
                </a:solidFill>
                <a:latin typeface="AR P丸ゴシック体M" panose="020B0600010101010101" pitchFamily="50" charset="-128"/>
                <a:ea typeface="AR P丸ゴシック体M" panose="020B0600010101010101" pitchFamily="50" charset="-128"/>
              </a:rPr>
              <a:t>川口先生</a:t>
            </a:r>
          </a:p>
        </p:txBody>
      </p:sp>
      <p:sp>
        <p:nvSpPr>
          <p:cNvPr id="29" name="正方形/長方形 28">
            <a:extLst>
              <a:ext uri="{FF2B5EF4-FFF2-40B4-BE49-F238E27FC236}">
                <a16:creationId xmlns:a16="http://schemas.microsoft.com/office/drawing/2014/main" id="{57CB0178-7F59-6562-689C-CE121759DA69}"/>
              </a:ext>
            </a:extLst>
          </p:cNvPr>
          <p:cNvSpPr/>
          <p:nvPr/>
        </p:nvSpPr>
        <p:spPr>
          <a:xfrm>
            <a:off x="5477606" y="6518548"/>
            <a:ext cx="1605064" cy="1945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ysClr val="windowText" lastClr="000000"/>
                </a:solidFill>
                <a:latin typeface="AR P丸ゴシック体M" panose="020B0600010101010101" pitchFamily="50" charset="-128"/>
                <a:ea typeface="AR P丸ゴシック体M" panose="020B0600010101010101" pitchFamily="50" charset="-128"/>
              </a:rPr>
              <a:t>椅子からの立ち上がり</a:t>
            </a:r>
          </a:p>
        </p:txBody>
      </p:sp>
      <p:sp>
        <p:nvSpPr>
          <p:cNvPr id="30" name="正方形/長方形 29">
            <a:extLst>
              <a:ext uri="{FF2B5EF4-FFF2-40B4-BE49-F238E27FC236}">
                <a16:creationId xmlns:a16="http://schemas.microsoft.com/office/drawing/2014/main" id="{3F00D743-2930-E7DF-FCCC-A7425AD34AF1}"/>
              </a:ext>
            </a:extLst>
          </p:cNvPr>
          <p:cNvSpPr/>
          <p:nvPr/>
        </p:nvSpPr>
        <p:spPr>
          <a:xfrm>
            <a:off x="3779837" y="6529353"/>
            <a:ext cx="1650703" cy="2100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ysClr val="windowText" lastClr="000000"/>
                </a:solidFill>
                <a:latin typeface="AR P丸ゴシック体M" panose="020B0600010101010101" pitchFamily="50" charset="-128"/>
                <a:ea typeface="AR P丸ゴシック体M" panose="020B0600010101010101" pitchFamily="50" charset="-128"/>
              </a:rPr>
              <a:t>片足上げ </a:t>
            </a:r>
            <a:r>
              <a:rPr kumimoji="1" lang="en-US" altLang="ja-JP" sz="1100" b="1" dirty="0">
                <a:solidFill>
                  <a:sysClr val="windowText" lastClr="000000"/>
                </a:solidFill>
                <a:latin typeface="AR P丸ゴシック体M" panose="020B0600010101010101" pitchFamily="50" charset="-128"/>
                <a:ea typeface="AR P丸ゴシック体M" panose="020B0600010101010101" pitchFamily="50" charset="-128"/>
              </a:rPr>
              <a:t>10</a:t>
            </a:r>
            <a:r>
              <a:rPr kumimoji="1" lang="ja-JP" altLang="en-US" sz="1100" b="1" dirty="0">
                <a:solidFill>
                  <a:sysClr val="windowText" lastClr="000000"/>
                </a:solidFill>
                <a:latin typeface="AR P丸ゴシック体M" panose="020B0600010101010101" pitchFamily="50" charset="-128"/>
                <a:ea typeface="AR P丸ゴシック体M" panose="020B0600010101010101" pitchFamily="50" charset="-128"/>
              </a:rPr>
              <a:t>秒</a:t>
            </a:r>
            <a:r>
              <a:rPr kumimoji="1" lang="en-US" altLang="ja-JP" sz="1100" b="1" dirty="0">
                <a:solidFill>
                  <a:sysClr val="windowText" lastClr="000000"/>
                </a:solidFill>
                <a:latin typeface="AR P丸ゴシック体M" panose="020B0600010101010101" pitchFamily="50" charset="-128"/>
                <a:ea typeface="AR P丸ゴシック体M" panose="020B0600010101010101" pitchFamily="50" charset="-128"/>
              </a:rPr>
              <a:t>×10</a:t>
            </a:r>
            <a:r>
              <a:rPr kumimoji="1" lang="ja-JP" altLang="en-US" sz="1100" b="1" dirty="0">
                <a:solidFill>
                  <a:sysClr val="windowText" lastClr="000000"/>
                </a:solidFill>
                <a:latin typeface="AR P丸ゴシック体M" panose="020B0600010101010101" pitchFamily="50" charset="-128"/>
                <a:ea typeface="AR P丸ゴシック体M" panose="020B0600010101010101" pitchFamily="50" charset="-128"/>
              </a:rPr>
              <a:t>回</a:t>
            </a:r>
          </a:p>
        </p:txBody>
      </p:sp>
      <p:sp>
        <p:nvSpPr>
          <p:cNvPr id="31" name="正方形/長方形 30">
            <a:extLst>
              <a:ext uri="{FF2B5EF4-FFF2-40B4-BE49-F238E27FC236}">
                <a16:creationId xmlns:a16="http://schemas.microsoft.com/office/drawing/2014/main" id="{205252D7-D5F2-E330-84C2-06A5879F3C88}"/>
              </a:ext>
            </a:extLst>
          </p:cNvPr>
          <p:cNvSpPr/>
          <p:nvPr/>
        </p:nvSpPr>
        <p:spPr>
          <a:xfrm>
            <a:off x="6235899" y="10043272"/>
            <a:ext cx="743514" cy="2676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latin typeface="AR P丸ゴシック体M" panose="020B0600010101010101" pitchFamily="50" charset="-128"/>
                <a:ea typeface="AR P丸ゴシック体M" panose="020B0600010101010101" pitchFamily="50" charset="-128"/>
              </a:rPr>
              <a:t>虻川会長</a:t>
            </a:r>
          </a:p>
        </p:txBody>
      </p:sp>
      <p:sp>
        <p:nvSpPr>
          <p:cNvPr id="32" name="テキスト ボックス 31">
            <a:extLst>
              <a:ext uri="{FF2B5EF4-FFF2-40B4-BE49-F238E27FC236}">
                <a16:creationId xmlns:a16="http://schemas.microsoft.com/office/drawing/2014/main" id="{6D4F3510-8AEA-A88F-0018-96BC613C45E7}"/>
              </a:ext>
            </a:extLst>
          </p:cNvPr>
          <p:cNvSpPr txBox="1"/>
          <p:nvPr/>
        </p:nvSpPr>
        <p:spPr>
          <a:xfrm>
            <a:off x="2065306" y="6495082"/>
            <a:ext cx="1757484" cy="253916"/>
          </a:xfrm>
          <a:prstGeom prst="rect">
            <a:avLst/>
          </a:prstGeom>
          <a:noFill/>
          <a:ln>
            <a:noFill/>
          </a:ln>
        </p:spPr>
        <p:txBody>
          <a:bodyPr wrap="square" rtlCol="0">
            <a:spAutoFit/>
          </a:bodyPr>
          <a:lstStyle/>
          <a:p>
            <a:r>
              <a:rPr kumimoji="1" lang="ja-JP" altLang="en-US" sz="1050" b="1" dirty="0">
                <a:solidFill>
                  <a:schemeClr val="bg1"/>
                </a:solidFill>
                <a:latin typeface="AR Pゴシック体M" panose="020B0600010101010101" pitchFamily="50" charset="-128"/>
                <a:ea typeface="AR Pゴシック体M" panose="020B0600010101010101" pitchFamily="50" charset="-128"/>
              </a:rPr>
              <a:t>首の運動（前後・左右・回転）</a:t>
            </a:r>
          </a:p>
        </p:txBody>
      </p:sp>
      <p:sp>
        <p:nvSpPr>
          <p:cNvPr id="34" name="テキスト ボックス 33">
            <a:extLst>
              <a:ext uri="{FF2B5EF4-FFF2-40B4-BE49-F238E27FC236}">
                <a16:creationId xmlns:a16="http://schemas.microsoft.com/office/drawing/2014/main" id="{09262F80-9505-2E09-3DF3-5B4522596DC0}"/>
              </a:ext>
            </a:extLst>
          </p:cNvPr>
          <p:cNvSpPr txBox="1"/>
          <p:nvPr/>
        </p:nvSpPr>
        <p:spPr>
          <a:xfrm>
            <a:off x="3879656" y="7850232"/>
            <a:ext cx="346249" cy="1212817"/>
          </a:xfrm>
          <a:prstGeom prst="rect">
            <a:avLst/>
          </a:prstGeom>
          <a:noFill/>
        </p:spPr>
        <p:txBody>
          <a:bodyPr vert="eaVert" wrap="square" rtlCol="0">
            <a:spAutoFit/>
          </a:bodyPr>
          <a:lstStyle/>
          <a:p>
            <a:r>
              <a:rPr kumimoji="1" lang="ja-JP" altLang="en-US" sz="1050" b="1" dirty="0">
                <a:latin typeface="AR Pゴシック体M" panose="020B0600010101010101" pitchFamily="50" charset="-128"/>
                <a:ea typeface="AR Pゴシック体M" panose="020B0600010101010101" pitchFamily="50" charset="-128"/>
              </a:rPr>
              <a:t>大学院生 金澤さん </a:t>
            </a:r>
          </a:p>
        </p:txBody>
      </p:sp>
      <p:sp>
        <p:nvSpPr>
          <p:cNvPr id="35" name="テキスト ボックス 34">
            <a:extLst>
              <a:ext uri="{FF2B5EF4-FFF2-40B4-BE49-F238E27FC236}">
                <a16:creationId xmlns:a16="http://schemas.microsoft.com/office/drawing/2014/main" id="{FB0D9F08-DFF0-3DD4-7089-9D53815EEE52}"/>
              </a:ext>
            </a:extLst>
          </p:cNvPr>
          <p:cNvSpPr txBox="1"/>
          <p:nvPr/>
        </p:nvSpPr>
        <p:spPr>
          <a:xfrm>
            <a:off x="306097" y="6510081"/>
            <a:ext cx="1941694"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両手を前に上げ呼吸を整える</a:t>
            </a:r>
          </a:p>
        </p:txBody>
      </p:sp>
      <p:sp>
        <p:nvSpPr>
          <p:cNvPr id="36" name="テキスト ボックス 35">
            <a:extLst>
              <a:ext uri="{FF2B5EF4-FFF2-40B4-BE49-F238E27FC236}">
                <a16:creationId xmlns:a16="http://schemas.microsoft.com/office/drawing/2014/main" id="{33F3EC0C-D629-CB23-DF8E-41008D01939F}"/>
              </a:ext>
            </a:extLst>
          </p:cNvPr>
          <p:cNvSpPr txBox="1"/>
          <p:nvPr/>
        </p:nvSpPr>
        <p:spPr>
          <a:xfrm>
            <a:off x="301769" y="7842158"/>
            <a:ext cx="1542093"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足の膝を曲げ伸ばし左右</a:t>
            </a:r>
          </a:p>
        </p:txBody>
      </p:sp>
      <p:sp>
        <p:nvSpPr>
          <p:cNvPr id="38" name="テキスト ボックス 37">
            <a:extLst>
              <a:ext uri="{FF2B5EF4-FFF2-40B4-BE49-F238E27FC236}">
                <a16:creationId xmlns:a16="http://schemas.microsoft.com/office/drawing/2014/main" id="{2AB15E83-88F5-D578-56A2-67E5958E1021}"/>
              </a:ext>
            </a:extLst>
          </p:cNvPr>
          <p:cNvSpPr txBox="1"/>
          <p:nvPr/>
        </p:nvSpPr>
        <p:spPr>
          <a:xfrm>
            <a:off x="281618" y="8840194"/>
            <a:ext cx="1578777" cy="246221"/>
          </a:xfrm>
          <a:prstGeom prst="rect">
            <a:avLst/>
          </a:prstGeom>
          <a:noFill/>
          <a:ln>
            <a:noFill/>
          </a:ln>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最初ゆっくり⇒だんだん速く</a:t>
            </a:r>
          </a:p>
        </p:txBody>
      </p:sp>
      <p:sp>
        <p:nvSpPr>
          <p:cNvPr id="40" name="テキスト ボックス 39">
            <a:extLst>
              <a:ext uri="{FF2B5EF4-FFF2-40B4-BE49-F238E27FC236}">
                <a16:creationId xmlns:a16="http://schemas.microsoft.com/office/drawing/2014/main" id="{4491A3E7-BECE-A4A7-4971-6764A76FE3DA}"/>
              </a:ext>
            </a:extLst>
          </p:cNvPr>
          <p:cNvSpPr txBox="1"/>
          <p:nvPr/>
        </p:nvSpPr>
        <p:spPr>
          <a:xfrm>
            <a:off x="1869722" y="7847861"/>
            <a:ext cx="1605475"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片足上げ</a:t>
            </a:r>
            <a:r>
              <a:rPr kumimoji="1" lang="en-US" altLang="ja-JP" sz="1000" b="1" dirty="0">
                <a:solidFill>
                  <a:schemeClr val="bg1"/>
                </a:solidFill>
                <a:latin typeface="AR Pゴシック体M" panose="020B0600010101010101" pitchFamily="50" charset="-128"/>
                <a:ea typeface="AR Pゴシック体M" panose="020B0600010101010101" pitchFamily="50" charset="-128"/>
              </a:rPr>
              <a:t>10</a:t>
            </a:r>
            <a:r>
              <a:rPr kumimoji="1" lang="ja-JP" altLang="en-US" sz="1000" b="1" dirty="0">
                <a:solidFill>
                  <a:schemeClr val="bg1"/>
                </a:solidFill>
                <a:latin typeface="AR Pゴシック体M" panose="020B0600010101010101" pitchFamily="50" charset="-128"/>
                <a:ea typeface="AR Pゴシック体M" panose="020B0600010101010101" pitchFamily="50" charset="-128"/>
              </a:rPr>
              <a:t>秒</a:t>
            </a:r>
            <a:r>
              <a:rPr kumimoji="1" lang="en-US" altLang="ja-JP" sz="1000" b="1" dirty="0">
                <a:solidFill>
                  <a:schemeClr val="bg1"/>
                </a:solidFill>
                <a:latin typeface="AR Pゴシック体M" panose="020B0600010101010101" pitchFamily="50" charset="-128"/>
                <a:ea typeface="AR Pゴシック体M" panose="020B0600010101010101" pitchFamily="50" charset="-128"/>
              </a:rPr>
              <a:t>×</a:t>
            </a:r>
            <a:r>
              <a:rPr kumimoji="1" lang="ja-JP" altLang="en-US" sz="1000" b="1" dirty="0">
                <a:solidFill>
                  <a:schemeClr val="bg1"/>
                </a:solidFill>
                <a:latin typeface="AR Pゴシック体M" panose="020B0600010101010101" pitchFamily="50" charset="-128"/>
                <a:ea typeface="AR Pゴシック体M" panose="020B0600010101010101" pitchFamily="50" charset="-128"/>
              </a:rPr>
              <a:t>左右</a:t>
            </a:r>
            <a:r>
              <a:rPr kumimoji="1" lang="en-US" altLang="ja-JP" sz="1000" b="1" dirty="0">
                <a:solidFill>
                  <a:schemeClr val="bg1"/>
                </a:solidFill>
                <a:latin typeface="AR Pゴシック体M" panose="020B0600010101010101" pitchFamily="50" charset="-128"/>
                <a:ea typeface="AR Pゴシック体M" panose="020B0600010101010101" pitchFamily="50" charset="-128"/>
              </a:rPr>
              <a:t>10</a:t>
            </a:r>
            <a:r>
              <a:rPr kumimoji="1" lang="ja-JP" altLang="en-US" sz="1000" b="1" dirty="0">
                <a:solidFill>
                  <a:schemeClr val="bg1"/>
                </a:solidFill>
                <a:latin typeface="AR Pゴシック体M" panose="020B0600010101010101" pitchFamily="50" charset="-128"/>
                <a:ea typeface="AR Pゴシック体M" panose="020B0600010101010101" pitchFamily="50" charset="-128"/>
              </a:rPr>
              <a:t>回</a:t>
            </a:r>
          </a:p>
        </p:txBody>
      </p:sp>
      <p:sp>
        <p:nvSpPr>
          <p:cNvPr id="41" name="テキスト ボックス 40">
            <a:extLst>
              <a:ext uri="{FF2B5EF4-FFF2-40B4-BE49-F238E27FC236}">
                <a16:creationId xmlns:a16="http://schemas.microsoft.com/office/drawing/2014/main" id="{925F30BB-7FAB-5D62-ADD4-CBE8CCF3FCB0}"/>
              </a:ext>
            </a:extLst>
          </p:cNvPr>
          <p:cNvSpPr txBox="1"/>
          <p:nvPr/>
        </p:nvSpPr>
        <p:spPr>
          <a:xfrm>
            <a:off x="1836213" y="8842168"/>
            <a:ext cx="1659056"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最後は両足上げ</a:t>
            </a:r>
            <a:r>
              <a:rPr kumimoji="1" lang="en-US" altLang="ja-JP" sz="1000" b="1" dirty="0">
                <a:solidFill>
                  <a:schemeClr val="bg1"/>
                </a:solidFill>
                <a:latin typeface="AR Pゴシック体M" panose="020B0600010101010101" pitchFamily="50" charset="-128"/>
                <a:ea typeface="AR Pゴシック体M" panose="020B0600010101010101" pitchFamily="50" charset="-128"/>
              </a:rPr>
              <a:t>10</a:t>
            </a:r>
            <a:r>
              <a:rPr kumimoji="1" lang="ja-JP" altLang="en-US" sz="1000" b="1" dirty="0">
                <a:solidFill>
                  <a:schemeClr val="bg1"/>
                </a:solidFill>
                <a:latin typeface="AR Pゴシック体M" panose="020B0600010101010101" pitchFamily="50" charset="-128"/>
                <a:ea typeface="AR Pゴシック体M" panose="020B0600010101010101" pitchFamily="50" charset="-128"/>
              </a:rPr>
              <a:t>秒</a:t>
            </a:r>
            <a:r>
              <a:rPr kumimoji="1" lang="en-US" altLang="ja-JP" sz="1000" b="1" dirty="0">
                <a:solidFill>
                  <a:schemeClr val="bg1"/>
                </a:solidFill>
                <a:latin typeface="AR Pゴシック体M" panose="020B0600010101010101" pitchFamily="50" charset="-128"/>
                <a:ea typeface="AR Pゴシック体M" panose="020B0600010101010101" pitchFamily="50" charset="-128"/>
              </a:rPr>
              <a:t>×10</a:t>
            </a:r>
            <a:r>
              <a:rPr kumimoji="1" lang="ja-JP" altLang="en-US" sz="1000" b="1" dirty="0">
                <a:solidFill>
                  <a:schemeClr val="bg1"/>
                </a:solidFill>
                <a:latin typeface="AR Pゴシック体M" panose="020B0600010101010101" pitchFamily="50" charset="-128"/>
                <a:ea typeface="AR Pゴシック体M" panose="020B0600010101010101" pitchFamily="50" charset="-128"/>
              </a:rPr>
              <a:t>回</a:t>
            </a:r>
          </a:p>
        </p:txBody>
      </p:sp>
      <p:sp>
        <p:nvSpPr>
          <p:cNvPr id="42" name="テキスト ボックス 41">
            <a:extLst>
              <a:ext uri="{FF2B5EF4-FFF2-40B4-BE49-F238E27FC236}">
                <a16:creationId xmlns:a16="http://schemas.microsoft.com/office/drawing/2014/main" id="{86B0C433-7596-0554-0F10-26926411CA2A}"/>
              </a:ext>
            </a:extLst>
          </p:cNvPr>
          <p:cNvSpPr txBox="1"/>
          <p:nvPr/>
        </p:nvSpPr>
        <p:spPr>
          <a:xfrm>
            <a:off x="4301734" y="7784929"/>
            <a:ext cx="1482388" cy="246221"/>
          </a:xfrm>
          <a:prstGeom prst="rect">
            <a:avLst/>
          </a:prstGeom>
          <a:noFill/>
        </p:spPr>
        <p:txBody>
          <a:bodyPr wrap="square" rtlCol="0">
            <a:spAutoFit/>
          </a:bodyPr>
          <a:lstStyle/>
          <a:p>
            <a:r>
              <a:rPr kumimoji="1" lang="ja-JP" altLang="en-US" sz="1000" b="1" dirty="0">
                <a:latin typeface="AR Pゴシック体M" panose="020B0600010101010101" pitchFamily="50" charset="-128"/>
                <a:ea typeface="AR Pゴシック体M" panose="020B0600010101010101" pitchFamily="50" charset="-128"/>
              </a:rPr>
              <a:t>お尻を上げ</a:t>
            </a:r>
            <a:r>
              <a:rPr kumimoji="1" lang="en-US" altLang="ja-JP" sz="1000" b="1" dirty="0">
                <a:solidFill>
                  <a:schemeClr val="bg1"/>
                </a:solidFill>
                <a:latin typeface="AR Pゴシック体M" panose="020B0600010101010101" pitchFamily="50" charset="-128"/>
                <a:ea typeface="AR Pゴシック体M" panose="020B0600010101010101" pitchFamily="50" charset="-128"/>
              </a:rPr>
              <a:t>10</a:t>
            </a:r>
            <a:r>
              <a:rPr kumimoji="1" lang="ja-JP" altLang="en-US" sz="1000" b="1" dirty="0">
                <a:solidFill>
                  <a:schemeClr val="bg1"/>
                </a:solidFill>
                <a:latin typeface="AR Pゴシック体M" panose="020B0600010101010101" pitchFamily="50" charset="-128"/>
                <a:ea typeface="AR Pゴシック体M" panose="020B0600010101010101" pitchFamily="50" charset="-128"/>
              </a:rPr>
              <a:t>秒</a:t>
            </a:r>
            <a:r>
              <a:rPr kumimoji="1" lang="en-US" altLang="ja-JP" sz="1000" b="1" dirty="0">
                <a:solidFill>
                  <a:schemeClr val="bg1"/>
                </a:solidFill>
                <a:latin typeface="AR Pゴシック体M" panose="020B0600010101010101" pitchFamily="50" charset="-128"/>
                <a:ea typeface="AR Pゴシック体M" panose="020B0600010101010101" pitchFamily="50" charset="-128"/>
              </a:rPr>
              <a:t>×10</a:t>
            </a:r>
            <a:r>
              <a:rPr kumimoji="1" lang="ja-JP" altLang="en-US" sz="1000" b="1" dirty="0">
                <a:solidFill>
                  <a:schemeClr val="bg1"/>
                </a:solidFill>
                <a:latin typeface="AR Pゴシック体M" panose="020B0600010101010101" pitchFamily="50" charset="-128"/>
                <a:ea typeface="AR Pゴシック体M" panose="020B0600010101010101" pitchFamily="50" charset="-128"/>
              </a:rPr>
              <a:t>回</a:t>
            </a:r>
          </a:p>
        </p:txBody>
      </p:sp>
      <p:sp>
        <p:nvSpPr>
          <p:cNvPr id="43" name="正方形/長方形 42">
            <a:extLst>
              <a:ext uri="{FF2B5EF4-FFF2-40B4-BE49-F238E27FC236}">
                <a16:creationId xmlns:a16="http://schemas.microsoft.com/office/drawing/2014/main" id="{456743FF-A329-C643-0EEA-C25C84A023CA}"/>
              </a:ext>
            </a:extLst>
          </p:cNvPr>
          <p:cNvSpPr/>
          <p:nvPr/>
        </p:nvSpPr>
        <p:spPr>
          <a:xfrm>
            <a:off x="3554518" y="9103597"/>
            <a:ext cx="734207" cy="1519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AR Pゴシック体M" panose="020B0600010101010101" pitchFamily="50" charset="-128"/>
                <a:ea typeface="AR Pゴシック体M" panose="020B0600010101010101" pitchFamily="50" charset="-128"/>
              </a:rPr>
              <a:t>成田代表</a:t>
            </a:r>
          </a:p>
        </p:txBody>
      </p:sp>
      <p:sp>
        <p:nvSpPr>
          <p:cNvPr id="44" name="正方形/長方形 43">
            <a:extLst>
              <a:ext uri="{FF2B5EF4-FFF2-40B4-BE49-F238E27FC236}">
                <a16:creationId xmlns:a16="http://schemas.microsoft.com/office/drawing/2014/main" id="{75EBDD95-48B2-34B8-636F-CB706620ECC7}"/>
              </a:ext>
            </a:extLst>
          </p:cNvPr>
          <p:cNvSpPr/>
          <p:nvPr/>
        </p:nvSpPr>
        <p:spPr>
          <a:xfrm>
            <a:off x="4277670" y="9054445"/>
            <a:ext cx="738565" cy="1694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AR Pゴシック体M" panose="020B0600010101010101" pitchFamily="50" charset="-128"/>
                <a:ea typeface="AR Pゴシック体M" panose="020B0600010101010101" pitchFamily="50" charset="-128"/>
              </a:rPr>
              <a:t>川口先生</a:t>
            </a:r>
          </a:p>
        </p:txBody>
      </p:sp>
      <p:sp>
        <p:nvSpPr>
          <p:cNvPr id="45" name="正方形/長方形 44">
            <a:extLst>
              <a:ext uri="{FF2B5EF4-FFF2-40B4-BE49-F238E27FC236}">
                <a16:creationId xmlns:a16="http://schemas.microsoft.com/office/drawing/2014/main" id="{F54E9FCB-BA48-324F-9180-419EBA3490E8}"/>
              </a:ext>
            </a:extLst>
          </p:cNvPr>
          <p:cNvSpPr/>
          <p:nvPr/>
        </p:nvSpPr>
        <p:spPr>
          <a:xfrm>
            <a:off x="5267508" y="10149814"/>
            <a:ext cx="676226" cy="1765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latin typeface="AR Pゴシック体M" panose="020B0600010101010101" pitchFamily="50" charset="-128"/>
                <a:ea typeface="AR Pゴシック体M" panose="020B0600010101010101" pitchFamily="50" charset="-128"/>
              </a:rPr>
              <a:t>對馬さん</a:t>
            </a:r>
          </a:p>
        </p:txBody>
      </p:sp>
      <p:sp>
        <p:nvSpPr>
          <p:cNvPr id="46" name="テキスト ボックス 45">
            <a:extLst>
              <a:ext uri="{FF2B5EF4-FFF2-40B4-BE49-F238E27FC236}">
                <a16:creationId xmlns:a16="http://schemas.microsoft.com/office/drawing/2014/main" id="{8A6D21DE-922D-A2D2-6608-F0929A5CDD40}"/>
              </a:ext>
            </a:extLst>
          </p:cNvPr>
          <p:cNvSpPr txBox="1"/>
          <p:nvPr/>
        </p:nvSpPr>
        <p:spPr>
          <a:xfrm>
            <a:off x="5768432" y="7819715"/>
            <a:ext cx="1348892"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膝立ちして</a:t>
            </a:r>
            <a:r>
              <a:rPr kumimoji="1" lang="en-US" altLang="ja-JP" sz="1000" b="1" dirty="0">
                <a:solidFill>
                  <a:schemeClr val="bg1"/>
                </a:solidFill>
                <a:latin typeface="AR Pゴシック体M" panose="020B0600010101010101" pitchFamily="50" charset="-128"/>
                <a:ea typeface="AR Pゴシック体M" panose="020B0600010101010101" pitchFamily="50" charset="-128"/>
              </a:rPr>
              <a:t>30</a:t>
            </a:r>
            <a:r>
              <a:rPr kumimoji="1" lang="ja-JP" altLang="en-US" sz="1000" b="1" dirty="0">
                <a:solidFill>
                  <a:schemeClr val="bg1"/>
                </a:solidFill>
                <a:latin typeface="AR Pゴシック体M" panose="020B0600010101010101" pitchFamily="50" charset="-128"/>
                <a:ea typeface="AR Pゴシック体M" panose="020B0600010101010101" pitchFamily="50" charset="-128"/>
              </a:rPr>
              <a:t>秒維持</a:t>
            </a:r>
          </a:p>
        </p:txBody>
      </p:sp>
      <p:sp>
        <p:nvSpPr>
          <p:cNvPr id="47" name="テキスト ボックス 46">
            <a:extLst>
              <a:ext uri="{FF2B5EF4-FFF2-40B4-BE49-F238E27FC236}">
                <a16:creationId xmlns:a16="http://schemas.microsoft.com/office/drawing/2014/main" id="{2FC11558-8FC7-4990-FF44-81D1B6A77302}"/>
              </a:ext>
            </a:extLst>
          </p:cNvPr>
          <p:cNvSpPr txBox="1"/>
          <p:nvPr/>
        </p:nvSpPr>
        <p:spPr>
          <a:xfrm>
            <a:off x="6118132" y="8840194"/>
            <a:ext cx="1126426"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腰の位置を調整</a:t>
            </a:r>
          </a:p>
        </p:txBody>
      </p:sp>
      <p:sp>
        <p:nvSpPr>
          <p:cNvPr id="48" name="テキスト ボックス 47">
            <a:extLst>
              <a:ext uri="{FF2B5EF4-FFF2-40B4-BE49-F238E27FC236}">
                <a16:creationId xmlns:a16="http://schemas.microsoft.com/office/drawing/2014/main" id="{4D9ACC92-7E1D-8052-D0A3-73BCAFDC05A6}"/>
              </a:ext>
            </a:extLst>
          </p:cNvPr>
          <p:cNvSpPr txBox="1"/>
          <p:nvPr/>
        </p:nvSpPr>
        <p:spPr>
          <a:xfrm>
            <a:off x="239133" y="9021720"/>
            <a:ext cx="1653112" cy="246221"/>
          </a:xfrm>
          <a:prstGeom prst="rect">
            <a:avLst/>
          </a:prstGeom>
          <a:noFill/>
        </p:spPr>
        <p:txBody>
          <a:bodyPr wrap="square" rtlCol="0">
            <a:spAutoFit/>
          </a:bodyPr>
          <a:lstStyle/>
          <a:p>
            <a:r>
              <a:rPr kumimoji="1" lang="ja-JP" altLang="en-US" sz="1000" b="1" dirty="0">
                <a:latin typeface="AR Pゴシック体M" panose="020B0600010101010101" pitchFamily="50" charset="-128"/>
                <a:ea typeface="AR Pゴシック体M" panose="020B0600010101010101" pitchFamily="50" charset="-128"/>
              </a:rPr>
              <a:t>膝立ちから片足を一歩前へ</a:t>
            </a:r>
          </a:p>
        </p:txBody>
      </p:sp>
      <p:sp>
        <p:nvSpPr>
          <p:cNvPr id="50" name="テキスト ボックス 49">
            <a:extLst>
              <a:ext uri="{FF2B5EF4-FFF2-40B4-BE49-F238E27FC236}">
                <a16:creationId xmlns:a16="http://schemas.microsoft.com/office/drawing/2014/main" id="{2C5DA175-B4ED-06B7-34CD-61CA8250C124}"/>
              </a:ext>
            </a:extLst>
          </p:cNvPr>
          <p:cNvSpPr txBox="1"/>
          <p:nvPr/>
        </p:nvSpPr>
        <p:spPr>
          <a:xfrm>
            <a:off x="307891" y="10102150"/>
            <a:ext cx="1653112"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バランスが崩れないように</a:t>
            </a:r>
          </a:p>
        </p:txBody>
      </p:sp>
      <p:sp>
        <p:nvSpPr>
          <p:cNvPr id="51" name="テキスト ボックス 50">
            <a:extLst>
              <a:ext uri="{FF2B5EF4-FFF2-40B4-BE49-F238E27FC236}">
                <a16:creationId xmlns:a16="http://schemas.microsoft.com/office/drawing/2014/main" id="{D53BBFAC-178E-3013-B4BF-E92863E300F4}"/>
              </a:ext>
            </a:extLst>
          </p:cNvPr>
          <p:cNvSpPr txBox="1"/>
          <p:nvPr/>
        </p:nvSpPr>
        <p:spPr>
          <a:xfrm>
            <a:off x="1929212" y="9066934"/>
            <a:ext cx="1727084" cy="246221"/>
          </a:xfrm>
          <a:prstGeom prst="rect">
            <a:avLst/>
          </a:prstGeom>
          <a:noFill/>
        </p:spPr>
        <p:txBody>
          <a:bodyPr wrap="square" rtlCol="0">
            <a:spAutoFit/>
          </a:bodyPr>
          <a:lstStyle/>
          <a:p>
            <a:r>
              <a:rPr kumimoji="1" lang="ja-JP" altLang="en-US" sz="1000" b="1" dirty="0">
                <a:latin typeface="AR Pゴシック体M" panose="020B0600010101010101" pitchFamily="50" charset="-128"/>
                <a:ea typeface="AR Pゴシック体M" panose="020B0600010101010101" pitchFamily="50" charset="-128"/>
              </a:rPr>
              <a:t>四つん這いでのバランス訓練</a:t>
            </a:r>
          </a:p>
        </p:txBody>
      </p:sp>
    </p:spTree>
    <p:extLst>
      <p:ext uri="{BB962C8B-B14F-4D97-AF65-F5344CB8AC3E}">
        <p14:creationId xmlns:p14="http://schemas.microsoft.com/office/powerpoint/2010/main" val="124269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C520601-0FF3-E6A7-AFA5-D75E609FCF97}"/>
              </a:ext>
            </a:extLst>
          </p:cNvPr>
          <p:cNvSpPr/>
          <p:nvPr/>
        </p:nvSpPr>
        <p:spPr>
          <a:xfrm>
            <a:off x="452491" y="566049"/>
            <a:ext cx="3586947" cy="374400"/>
          </a:xfrm>
          <a:prstGeom prst="roundRect">
            <a:avLst/>
          </a:prstGeom>
          <a:solidFill>
            <a:srgbClr val="FF99CC"/>
          </a:solidFill>
          <a:ln w="28575">
            <a:solidFill>
              <a:srgbClr val="ED13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ysClr val="windowText" lastClr="000000"/>
                </a:solidFill>
                <a:latin typeface="AR P顏眞楷書体H" panose="020B0600010101010101" pitchFamily="50" charset="-128"/>
                <a:ea typeface="AR P顏眞楷書体H" panose="020B0600010101010101" pitchFamily="50" charset="-128"/>
              </a:rPr>
              <a:t>青森地域　</a:t>
            </a:r>
            <a:r>
              <a:rPr kumimoji="1" lang="ja-JP" altLang="en-US" sz="1600" dirty="0">
                <a:solidFill>
                  <a:sysClr val="windowText" lastClr="000000"/>
                </a:solidFill>
                <a:latin typeface="AR P顏眞楷書体H" panose="020B0600010101010101" pitchFamily="50" charset="-128"/>
                <a:ea typeface="AR P顏眞楷書体H" panose="020B0600010101010101" pitchFamily="50" charset="-128"/>
              </a:rPr>
              <a:t>フットケアとハンドマッサージ</a:t>
            </a:r>
          </a:p>
        </p:txBody>
      </p:sp>
      <p:sp>
        <p:nvSpPr>
          <p:cNvPr id="3" name="テキスト ボックス 2">
            <a:extLst>
              <a:ext uri="{FF2B5EF4-FFF2-40B4-BE49-F238E27FC236}">
                <a16:creationId xmlns:a16="http://schemas.microsoft.com/office/drawing/2014/main" id="{02CEFCDD-B617-D664-2F10-CAB83D5C3B56}"/>
              </a:ext>
            </a:extLst>
          </p:cNvPr>
          <p:cNvSpPr txBox="1"/>
          <p:nvPr/>
        </p:nvSpPr>
        <p:spPr>
          <a:xfrm>
            <a:off x="398114" y="245206"/>
            <a:ext cx="3695700" cy="276999"/>
          </a:xfrm>
          <a:prstGeom prst="rect">
            <a:avLst/>
          </a:prstGeom>
          <a:noFill/>
        </p:spPr>
        <p:txBody>
          <a:bodyPr wrap="square" rtlCol="0">
            <a:spAutoFit/>
          </a:bodyPr>
          <a:lstStyle/>
          <a:p>
            <a:r>
              <a:rPr kumimoji="1" lang="ja-JP" altLang="en-US" sz="1200" b="1" dirty="0">
                <a:latin typeface="AR P丸ゴシック体M" panose="020B0600010101010101" pitchFamily="50" charset="-128"/>
                <a:ea typeface="AR P丸ゴシック体M" panose="020B0600010101010101" pitchFamily="50" charset="-128"/>
              </a:rPr>
              <a:t>令和</a:t>
            </a:r>
            <a:r>
              <a:rPr kumimoji="1" lang="en-US" altLang="ja-JP" sz="1200" b="1" dirty="0">
                <a:latin typeface="AR P丸ゴシック体M" panose="020B0600010101010101" pitchFamily="50" charset="-128"/>
                <a:ea typeface="AR P丸ゴシック体M" panose="020B0600010101010101" pitchFamily="50" charset="-128"/>
              </a:rPr>
              <a:t>5</a:t>
            </a:r>
            <a:r>
              <a:rPr kumimoji="1" lang="ja-JP" altLang="en-US" sz="1200" b="1" dirty="0">
                <a:latin typeface="AR P丸ゴシック体M" panose="020B0600010101010101" pitchFamily="50" charset="-128"/>
                <a:ea typeface="AR P丸ゴシック体M" panose="020B0600010101010101" pitchFamily="50" charset="-128"/>
              </a:rPr>
              <a:t>年</a:t>
            </a:r>
            <a:r>
              <a:rPr kumimoji="1" lang="en-US" altLang="ja-JP" sz="1200" b="1" dirty="0">
                <a:latin typeface="AR P丸ゴシック体M" panose="020B0600010101010101" pitchFamily="50" charset="-128"/>
                <a:ea typeface="AR P丸ゴシック体M" panose="020B0600010101010101" pitchFamily="50" charset="-128"/>
              </a:rPr>
              <a:t>10</a:t>
            </a:r>
            <a:r>
              <a:rPr kumimoji="1" lang="ja-JP" altLang="en-US" sz="1200" b="1" dirty="0">
                <a:latin typeface="AR P丸ゴシック体M" panose="020B0600010101010101" pitchFamily="50" charset="-128"/>
                <a:ea typeface="AR P丸ゴシック体M" panose="020B0600010101010101" pitchFamily="50" charset="-128"/>
              </a:rPr>
              <a:t>月</a:t>
            </a:r>
            <a:r>
              <a:rPr kumimoji="1" lang="en-US" altLang="ja-JP" sz="1200" b="1" dirty="0">
                <a:latin typeface="AR P丸ゴシック体M" panose="020B0600010101010101" pitchFamily="50" charset="-128"/>
                <a:ea typeface="AR P丸ゴシック体M" panose="020B0600010101010101" pitchFamily="50" charset="-128"/>
              </a:rPr>
              <a:t>8</a:t>
            </a:r>
            <a:r>
              <a:rPr kumimoji="1" lang="ja-JP" altLang="en-US" sz="1200" b="1" dirty="0">
                <a:latin typeface="AR P丸ゴシック体M" panose="020B0600010101010101" pitchFamily="50" charset="-128"/>
                <a:ea typeface="AR P丸ゴシック体M" panose="020B0600010101010101" pitchFamily="50" charset="-128"/>
              </a:rPr>
              <a:t>日（日）県民福祉プラザ　多目的室４</a:t>
            </a:r>
            <a:r>
              <a:rPr kumimoji="1" lang="en-US" altLang="ja-JP" sz="1200" b="1" dirty="0">
                <a:latin typeface="AR P丸ゴシック体M" panose="020B0600010101010101" pitchFamily="50" charset="-128"/>
                <a:ea typeface="AR P丸ゴシック体M" panose="020B0600010101010101" pitchFamily="50" charset="-128"/>
              </a:rPr>
              <a:t>A</a:t>
            </a:r>
          </a:p>
        </p:txBody>
      </p:sp>
      <p:pic>
        <p:nvPicPr>
          <p:cNvPr id="5" name="図 4" descr="病室にいる人たち&#10;&#10;中程度の精度で自動的に生成された説明">
            <a:extLst>
              <a:ext uri="{FF2B5EF4-FFF2-40B4-BE49-F238E27FC236}">
                <a16:creationId xmlns:a16="http://schemas.microsoft.com/office/drawing/2014/main" id="{F83BC8F5-F657-BA5A-5CC1-B2F041D685C5}"/>
              </a:ext>
            </a:extLst>
          </p:cNvPr>
          <p:cNvPicPr>
            <a:picLocks noChangeAspect="1"/>
          </p:cNvPicPr>
          <p:nvPr/>
        </p:nvPicPr>
        <p:blipFill rotWithShape="1">
          <a:blip r:embed="rId2"/>
          <a:srcRect t="3635"/>
          <a:stretch/>
        </p:blipFill>
        <p:spPr>
          <a:xfrm>
            <a:off x="4494726" y="321547"/>
            <a:ext cx="2710935" cy="1959304"/>
          </a:xfrm>
          <a:prstGeom prst="rect">
            <a:avLst/>
          </a:prstGeom>
        </p:spPr>
      </p:pic>
      <p:pic>
        <p:nvPicPr>
          <p:cNvPr id="7" name="図 6" descr="屋内, 天井, 窓, 部屋 が含まれている画像&#10;&#10;自動的に生成された説明">
            <a:extLst>
              <a:ext uri="{FF2B5EF4-FFF2-40B4-BE49-F238E27FC236}">
                <a16:creationId xmlns:a16="http://schemas.microsoft.com/office/drawing/2014/main" id="{FFCB0AAA-DCB9-AE58-2754-005C7EB67923}"/>
              </a:ext>
            </a:extLst>
          </p:cNvPr>
          <p:cNvPicPr>
            <a:picLocks noChangeAspect="1"/>
          </p:cNvPicPr>
          <p:nvPr/>
        </p:nvPicPr>
        <p:blipFill rotWithShape="1">
          <a:blip r:embed="rId3"/>
          <a:srcRect l="30115" t="25771" r="8642" b="6437"/>
          <a:stretch/>
        </p:blipFill>
        <p:spPr>
          <a:xfrm>
            <a:off x="4493681" y="5592299"/>
            <a:ext cx="1630268" cy="1353433"/>
          </a:xfrm>
          <a:prstGeom prst="rect">
            <a:avLst/>
          </a:prstGeom>
        </p:spPr>
      </p:pic>
      <p:pic>
        <p:nvPicPr>
          <p:cNvPr id="11" name="図 10" descr="人, 屋内, 民衆, グループ が含まれている画像&#10;&#10;自動的に生成された説明">
            <a:extLst>
              <a:ext uri="{FF2B5EF4-FFF2-40B4-BE49-F238E27FC236}">
                <a16:creationId xmlns:a16="http://schemas.microsoft.com/office/drawing/2014/main" id="{2FE07445-3F32-24F4-8CD2-99E1F50F68E9}"/>
              </a:ext>
            </a:extLst>
          </p:cNvPr>
          <p:cNvPicPr>
            <a:picLocks noChangeAspect="1"/>
          </p:cNvPicPr>
          <p:nvPr/>
        </p:nvPicPr>
        <p:blipFill rotWithShape="1">
          <a:blip r:embed="rId4"/>
          <a:srcRect l="1" r="6223"/>
          <a:stretch/>
        </p:blipFill>
        <p:spPr>
          <a:xfrm>
            <a:off x="5837627" y="5606248"/>
            <a:ext cx="1378192" cy="1102247"/>
          </a:xfrm>
          <a:prstGeom prst="rect">
            <a:avLst/>
          </a:prstGeom>
        </p:spPr>
      </p:pic>
      <p:pic>
        <p:nvPicPr>
          <p:cNvPr id="13" name="図 12" descr="人, 屋内, テーブル, 子供 が含まれている画像&#10;&#10;自動的に生成された説明">
            <a:extLst>
              <a:ext uri="{FF2B5EF4-FFF2-40B4-BE49-F238E27FC236}">
                <a16:creationId xmlns:a16="http://schemas.microsoft.com/office/drawing/2014/main" id="{B9B8D1E7-A550-0154-14B3-9F3760018F2D}"/>
              </a:ext>
            </a:extLst>
          </p:cNvPr>
          <p:cNvPicPr>
            <a:picLocks noChangeAspect="1"/>
          </p:cNvPicPr>
          <p:nvPr/>
        </p:nvPicPr>
        <p:blipFill>
          <a:blip r:embed="rId5"/>
          <a:stretch>
            <a:fillRect/>
          </a:stretch>
        </p:blipFill>
        <p:spPr>
          <a:xfrm>
            <a:off x="4484225" y="6714604"/>
            <a:ext cx="1475422" cy="1106567"/>
          </a:xfrm>
          <a:prstGeom prst="rect">
            <a:avLst/>
          </a:prstGeom>
        </p:spPr>
      </p:pic>
      <p:pic>
        <p:nvPicPr>
          <p:cNvPr id="15" name="図 14" descr="病室にいる人たち&#10;&#10;中程度の精度で自動的に生成された説明">
            <a:extLst>
              <a:ext uri="{FF2B5EF4-FFF2-40B4-BE49-F238E27FC236}">
                <a16:creationId xmlns:a16="http://schemas.microsoft.com/office/drawing/2014/main" id="{5C5FE1BD-014D-40AE-BA0B-4878A5097A9A}"/>
              </a:ext>
            </a:extLst>
          </p:cNvPr>
          <p:cNvPicPr>
            <a:picLocks noChangeAspect="1"/>
          </p:cNvPicPr>
          <p:nvPr/>
        </p:nvPicPr>
        <p:blipFill rotWithShape="1">
          <a:blip r:embed="rId6"/>
          <a:srcRect l="4800"/>
          <a:stretch/>
        </p:blipFill>
        <p:spPr>
          <a:xfrm>
            <a:off x="4493681" y="2280637"/>
            <a:ext cx="1404606" cy="1106566"/>
          </a:xfrm>
          <a:prstGeom prst="rect">
            <a:avLst/>
          </a:prstGeom>
        </p:spPr>
      </p:pic>
      <p:pic>
        <p:nvPicPr>
          <p:cNvPr id="19" name="図 18" descr="机の上に座っている人たち&#10;&#10;低い精度で自動的に生成された説明">
            <a:extLst>
              <a:ext uri="{FF2B5EF4-FFF2-40B4-BE49-F238E27FC236}">
                <a16:creationId xmlns:a16="http://schemas.microsoft.com/office/drawing/2014/main" id="{61BD69E1-3033-4DCF-A495-289CFB1605F9}"/>
              </a:ext>
            </a:extLst>
          </p:cNvPr>
          <p:cNvPicPr>
            <a:picLocks noChangeAspect="1"/>
          </p:cNvPicPr>
          <p:nvPr/>
        </p:nvPicPr>
        <p:blipFill rotWithShape="1">
          <a:blip r:embed="rId7"/>
          <a:srcRect l="13234" r="-806"/>
          <a:stretch/>
        </p:blipFill>
        <p:spPr>
          <a:xfrm>
            <a:off x="4505511" y="4477017"/>
            <a:ext cx="1310957" cy="1122713"/>
          </a:xfrm>
          <a:prstGeom prst="rect">
            <a:avLst/>
          </a:prstGeom>
        </p:spPr>
      </p:pic>
      <p:pic>
        <p:nvPicPr>
          <p:cNvPr id="27" name="図 26" descr="会議室でパソコンを使っている女性&#10;&#10;自動的に生成された説明">
            <a:extLst>
              <a:ext uri="{FF2B5EF4-FFF2-40B4-BE49-F238E27FC236}">
                <a16:creationId xmlns:a16="http://schemas.microsoft.com/office/drawing/2014/main" id="{C5D52CAC-650C-A679-DA8A-6132EC65E858}"/>
              </a:ext>
            </a:extLst>
          </p:cNvPr>
          <p:cNvPicPr>
            <a:picLocks noChangeAspect="1"/>
          </p:cNvPicPr>
          <p:nvPr/>
        </p:nvPicPr>
        <p:blipFill>
          <a:blip r:embed="rId8"/>
          <a:stretch>
            <a:fillRect/>
          </a:stretch>
        </p:blipFill>
        <p:spPr>
          <a:xfrm>
            <a:off x="5737626" y="4492764"/>
            <a:ext cx="1475421" cy="1106566"/>
          </a:xfrm>
          <a:prstGeom prst="rect">
            <a:avLst/>
          </a:prstGeom>
        </p:spPr>
      </p:pic>
      <p:pic>
        <p:nvPicPr>
          <p:cNvPr id="29" name="図 28" descr="デスクについている人たち&#10;&#10;自動的に生成された説明">
            <a:extLst>
              <a:ext uri="{FF2B5EF4-FFF2-40B4-BE49-F238E27FC236}">
                <a16:creationId xmlns:a16="http://schemas.microsoft.com/office/drawing/2014/main" id="{F8543FFB-1FD2-EFF5-ECD7-B17CE735A0E3}"/>
              </a:ext>
            </a:extLst>
          </p:cNvPr>
          <p:cNvPicPr>
            <a:picLocks noChangeAspect="1"/>
          </p:cNvPicPr>
          <p:nvPr/>
        </p:nvPicPr>
        <p:blipFill>
          <a:blip r:embed="rId9"/>
          <a:stretch>
            <a:fillRect/>
          </a:stretch>
        </p:blipFill>
        <p:spPr>
          <a:xfrm>
            <a:off x="4505511" y="3387417"/>
            <a:ext cx="1475422" cy="1106567"/>
          </a:xfrm>
          <a:prstGeom prst="rect">
            <a:avLst/>
          </a:prstGeom>
        </p:spPr>
      </p:pic>
      <p:pic>
        <p:nvPicPr>
          <p:cNvPr id="23" name="図 22" descr="キッチンで作業をしている女性&#10;&#10;低い精度で自動的に生成された説明">
            <a:extLst>
              <a:ext uri="{FF2B5EF4-FFF2-40B4-BE49-F238E27FC236}">
                <a16:creationId xmlns:a16="http://schemas.microsoft.com/office/drawing/2014/main" id="{1FB68E6E-A053-7944-9F36-A1C3B35444F1}"/>
              </a:ext>
            </a:extLst>
          </p:cNvPr>
          <p:cNvPicPr>
            <a:picLocks noChangeAspect="1"/>
          </p:cNvPicPr>
          <p:nvPr/>
        </p:nvPicPr>
        <p:blipFill>
          <a:blip r:embed="rId10"/>
          <a:stretch>
            <a:fillRect/>
          </a:stretch>
        </p:blipFill>
        <p:spPr>
          <a:xfrm rot="10800000" flipV="1">
            <a:off x="5740399" y="2292192"/>
            <a:ext cx="1475420" cy="1106565"/>
          </a:xfrm>
          <a:prstGeom prst="rect">
            <a:avLst/>
          </a:prstGeom>
        </p:spPr>
      </p:pic>
      <p:pic>
        <p:nvPicPr>
          <p:cNvPr id="9" name="図 8" descr="複数の人が自転車に乗っている男性&#10;&#10;低い精度で自動的に生成された説明">
            <a:extLst>
              <a:ext uri="{FF2B5EF4-FFF2-40B4-BE49-F238E27FC236}">
                <a16:creationId xmlns:a16="http://schemas.microsoft.com/office/drawing/2014/main" id="{52A4E747-6EE4-64B2-20AF-CB8D45E74347}"/>
              </a:ext>
            </a:extLst>
          </p:cNvPr>
          <p:cNvPicPr>
            <a:picLocks noChangeAspect="1"/>
          </p:cNvPicPr>
          <p:nvPr/>
        </p:nvPicPr>
        <p:blipFill>
          <a:blip r:embed="rId11"/>
          <a:stretch>
            <a:fillRect/>
          </a:stretch>
        </p:blipFill>
        <p:spPr>
          <a:xfrm>
            <a:off x="5753111" y="6714604"/>
            <a:ext cx="1475274" cy="1106456"/>
          </a:xfrm>
          <a:prstGeom prst="rect">
            <a:avLst/>
          </a:prstGeom>
        </p:spPr>
      </p:pic>
      <p:sp>
        <p:nvSpPr>
          <p:cNvPr id="4" name="テキスト ボックス 3">
            <a:extLst>
              <a:ext uri="{FF2B5EF4-FFF2-40B4-BE49-F238E27FC236}">
                <a16:creationId xmlns:a16="http://schemas.microsoft.com/office/drawing/2014/main" id="{444CDB5E-1DFE-54A0-1208-6B64F5D7D5C5}"/>
              </a:ext>
            </a:extLst>
          </p:cNvPr>
          <p:cNvSpPr txBox="1"/>
          <p:nvPr/>
        </p:nvSpPr>
        <p:spPr>
          <a:xfrm>
            <a:off x="221198" y="981849"/>
            <a:ext cx="4372886" cy="6555641"/>
          </a:xfrm>
          <a:prstGeom prst="rect">
            <a:avLst/>
          </a:prstGeom>
          <a:noFill/>
        </p:spPr>
        <p:txBody>
          <a:bodyPr wrap="square" rtlCol="0">
            <a:spAutoFit/>
          </a:bodyPr>
          <a:lstStyle/>
          <a:p>
            <a:r>
              <a:rPr kumimoji="1" lang="ja-JP" altLang="en-US" sz="1400" dirty="0"/>
              <a:t>　青森地域の交流会は、難病相談支援センター事業のピアサロン「フットケアとハンドマッサージ」を行ないました。フットケア講師には、三上・佐藤・一戸先生。ハンドマッサージ講師には、塩崎先生を迎え開催。　始めに、塩崎先生からアロマについて、その効用等についてお話しされ、使っているアロマは植物由来のものを使っている。癒やしの効果、精神的リラックス効果等お話しされました。　次に、アロマクリームの作り方について説明。</a:t>
            </a:r>
            <a:endParaRPr kumimoji="1" lang="en-US" altLang="ja-JP" sz="1400" dirty="0"/>
          </a:p>
          <a:p>
            <a:r>
              <a:rPr kumimoji="1" lang="ja-JP" altLang="en-US" sz="1400" dirty="0"/>
              <a:t>　今回は参加者の希望を入れて、アロマを選択しました。使用するアロマは、ラベンダー、オレンジ、レモン、ローズマリーの４種類を入れ作ります。普段は３種類ぐらいですが、きょうは特別仕様、岡本さんにモデルになって頂き、手の甲にクリームをのせて、両手にすり込み、腕の方にもすり込む（肘の辺りまで）次に手のツボをマッサージ、次に指のツボを一本ずつマッサージ。　これ以降フットケアの方は、３名ずつ足の爪のケアをしていただき、終わり次第、アロママッサージの実践体験をしました。フットケアはお一人、</a:t>
            </a:r>
            <a:r>
              <a:rPr kumimoji="1" lang="en-US" altLang="ja-JP" sz="1400" dirty="0"/>
              <a:t>15</a:t>
            </a:r>
            <a:r>
              <a:rPr kumimoji="1" lang="ja-JP" altLang="en-US" sz="1400" dirty="0"/>
              <a:t>分～</a:t>
            </a:r>
            <a:r>
              <a:rPr kumimoji="1" lang="en-US" altLang="ja-JP" sz="1400" dirty="0"/>
              <a:t>30</a:t>
            </a:r>
            <a:r>
              <a:rPr kumimoji="1" lang="ja-JP" altLang="en-US" sz="1400" dirty="0"/>
              <a:t>分ぐらいで、普段のお手入れや巻き爪等を先生から指導して頂きました。</a:t>
            </a:r>
            <a:endParaRPr kumimoji="1" lang="en-US" altLang="ja-JP" sz="1400" dirty="0"/>
          </a:p>
          <a:p>
            <a:r>
              <a:rPr kumimoji="1" lang="ja-JP" altLang="en-US" sz="1400" dirty="0"/>
              <a:t>　アロマは、自分での実践後に、塩崎先生から一人ずつ施術をして頂きました。皆さ～ん気持ち良さそうでした。フットケアの方も終わった後に、塩崎先生から一人ずつアロママッサージ施術して頂きました。全員が体験ところで、塩崎先生から頭、頸部、肩、腕、手、リンパ等、各ツボのマッサージの仕方を教えて頂きました。（会場はアロマの香り一杯）</a:t>
            </a:r>
            <a:endParaRPr kumimoji="1" lang="en-US" altLang="ja-JP" sz="1400" dirty="0"/>
          </a:p>
          <a:p>
            <a:endParaRPr kumimoji="1" lang="en-US" altLang="ja-JP" sz="1400" dirty="0"/>
          </a:p>
        </p:txBody>
      </p:sp>
      <p:sp>
        <p:nvSpPr>
          <p:cNvPr id="6" name="テキスト ボックス 5">
            <a:extLst>
              <a:ext uri="{FF2B5EF4-FFF2-40B4-BE49-F238E27FC236}">
                <a16:creationId xmlns:a16="http://schemas.microsoft.com/office/drawing/2014/main" id="{A7A92F27-BE27-74F7-F54D-84C57C33ABB5}"/>
              </a:ext>
            </a:extLst>
          </p:cNvPr>
          <p:cNvSpPr txBox="1"/>
          <p:nvPr/>
        </p:nvSpPr>
        <p:spPr>
          <a:xfrm>
            <a:off x="221198" y="6991788"/>
            <a:ext cx="7175745" cy="3539430"/>
          </a:xfrm>
          <a:prstGeom prst="rect">
            <a:avLst/>
          </a:prstGeom>
          <a:noFill/>
        </p:spPr>
        <p:txBody>
          <a:bodyPr wrap="square" rtlCol="0">
            <a:spAutoFit/>
          </a:bodyPr>
          <a:lstStyle/>
          <a:p>
            <a:r>
              <a:rPr kumimoji="1" lang="ja-JP" altLang="en-US" sz="1400" b="1" dirty="0"/>
              <a:t>　</a:t>
            </a:r>
            <a:r>
              <a:rPr kumimoji="1" lang="ja-JP" altLang="en-US" sz="1400" b="1" dirty="0">
                <a:solidFill>
                  <a:srgbClr val="C00000"/>
                </a:solidFill>
              </a:rPr>
              <a:t>～全員が終わった後に参加者の近況報告～</a:t>
            </a:r>
            <a:endParaRPr kumimoji="1" lang="en-US" altLang="ja-JP" sz="1400" b="1" dirty="0">
              <a:solidFill>
                <a:srgbClr val="C00000"/>
              </a:solidFill>
            </a:endParaRPr>
          </a:p>
          <a:p>
            <a:r>
              <a:rPr kumimoji="1" lang="ja-JP" altLang="en-US" sz="1400" dirty="0"/>
              <a:t>　田中さんは、２階から１階に生活スペースを移し</a:t>
            </a:r>
            <a:endParaRPr kumimoji="1" lang="en-US" altLang="ja-JP" sz="1400" dirty="0"/>
          </a:p>
          <a:p>
            <a:r>
              <a:rPr kumimoji="1" lang="ja-JP" altLang="en-US" sz="1400" dirty="0"/>
              <a:t>た。凄く楽になり、生活のＱＯＬが向上した。特に</a:t>
            </a:r>
            <a:endParaRPr kumimoji="1" lang="en-US" altLang="ja-JP" sz="1400" dirty="0"/>
          </a:p>
          <a:p>
            <a:r>
              <a:rPr kumimoji="1" lang="ja-JP" altLang="en-US" sz="1400" dirty="0"/>
              <a:t>階段での心配がなくなった。嶋田さんは、</a:t>
            </a:r>
            <a:r>
              <a:rPr kumimoji="1" lang="en-US" altLang="ja-JP" sz="1400" dirty="0"/>
              <a:t>30</a:t>
            </a:r>
            <a:r>
              <a:rPr kumimoji="1" lang="ja-JP" altLang="en-US" sz="1400" dirty="0"/>
              <a:t>年勤務</a:t>
            </a:r>
            <a:endParaRPr kumimoji="1" lang="en-US" altLang="ja-JP" sz="1400" dirty="0"/>
          </a:p>
          <a:p>
            <a:r>
              <a:rPr kumimoji="1" lang="ja-JP" altLang="en-US" sz="1400" dirty="0"/>
              <a:t>した会社を退職した。現在は、１日中家の中にいる。外出は、二人で買い物に出かけるときだけ、何か一人で出来ることはないかと思案している。大川さんは、ご主人が</a:t>
            </a:r>
            <a:r>
              <a:rPr kumimoji="1" lang="en-US" altLang="ja-JP" sz="1400" dirty="0"/>
              <a:t>65</a:t>
            </a:r>
            <a:r>
              <a:rPr kumimoji="1" lang="ja-JP" altLang="en-US" sz="1400" dirty="0"/>
              <a:t>歳となったが、</a:t>
            </a:r>
            <a:r>
              <a:rPr kumimoji="1" lang="en-US" altLang="ja-JP" sz="1400" dirty="0"/>
              <a:t>70</a:t>
            </a:r>
            <a:r>
              <a:rPr kumimoji="1" lang="ja-JP" altLang="en-US" sz="1400" dirty="0"/>
              <a:t>歳まで働けるようになった。但し、１年更新の条件付き。本人は働けるうちは働くと云ってる。身内もこの病気を発症、ドクターに障がい申請の診断書をお願いしたが、対象になら無いと云われた。話に乗ってくれない。病院を替えるた方が良いか悩んでいる。河野さん症状が進んできている、転ばないようにと手摺り等をつけたが、上手く転ぶ方法があれば教えて欲しい。骨折が凄く怖い、コロンと転ぶ方法があればと思う。どうして転んだか分からないときがある。亀のようになると、どうして良いか分からない。岡山さんも転んで亀のようになると直ぐに起き上がれない。坂本さんは、今年で</a:t>
            </a:r>
            <a:r>
              <a:rPr kumimoji="1" lang="en-US" altLang="ja-JP" sz="1400" dirty="0"/>
              <a:t>85</a:t>
            </a:r>
            <a:r>
              <a:rPr kumimoji="1" lang="ja-JP" altLang="en-US" sz="1400" dirty="0"/>
              <a:t>歳になった。知り合いから坂本さんどこが悪いのと良く言われる。私も亀のようになるときがあり、もがく事がある。　</a:t>
            </a:r>
            <a:r>
              <a:rPr kumimoji="1" lang="ja-JP" altLang="en-US" sz="1400" b="1" dirty="0"/>
              <a:t>（よく転ぶので、コマおくりで動きましょう）</a:t>
            </a:r>
            <a:endParaRPr kumimoji="1" lang="en-US" altLang="ja-JP" sz="1400" b="1" dirty="0"/>
          </a:p>
          <a:p>
            <a:endParaRPr kumimoji="1" lang="ja-JP" altLang="en-US" sz="1400" dirty="0"/>
          </a:p>
        </p:txBody>
      </p:sp>
      <p:pic>
        <p:nvPicPr>
          <p:cNvPr id="25" name="図 24" descr="屋内, 男, 女性, 準備中 が含まれている画像&#10;&#10;自動的に生成された説明">
            <a:extLst>
              <a:ext uri="{FF2B5EF4-FFF2-40B4-BE49-F238E27FC236}">
                <a16:creationId xmlns:a16="http://schemas.microsoft.com/office/drawing/2014/main" id="{A461E0D8-2A89-447B-1315-09FB6D180962}"/>
              </a:ext>
            </a:extLst>
          </p:cNvPr>
          <p:cNvPicPr>
            <a:picLocks noChangeAspect="1"/>
          </p:cNvPicPr>
          <p:nvPr/>
        </p:nvPicPr>
        <p:blipFill>
          <a:blip r:embed="rId12"/>
          <a:stretch>
            <a:fillRect/>
          </a:stretch>
        </p:blipFill>
        <p:spPr>
          <a:xfrm>
            <a:off x="5737625" y="3388787"/>
            <a:ext cx="1475422" cy="1106567"/>
          </a:xfrm>
          <a:prstGeom prst="rect">
            <a:avLst/>
          </a:prstGeom>
        </p:spPr>
      </p:pic>
      <p:sp>
        <p:nvSpPr>
          <p:cNvPr id="8" name="テキスト ボックス 7">
            <a:extLst>
              <a:ext uri="{FF2B5EF4-FFF2-40B4-BE49-F238E27FC236}">
                <a16:creationId xmlns:a16="http://schemas.microsoft.com/office/drawing/2014/main" id="{693E066D-DEC7-2C64-84EF-0363C65C8FFD}"/>
              </a:ext>
            </a:extLst>
          </p:cNvPr>
          <p:cNvSpPr txBox="1"/>
          <p:nvPr/>
        </p:nvSpPr>
        <p:spPr>
          <a:xfrm>
            <a:off x="3595963" y="10274886"/>
            <a:ext cx="367748" cy="338554"/>
          </a:xfrm>
          <a:prstGeom prst="rect">
            <a:avLst/>
          </a:prstGeom>
          <a:noFill/>
        </p:spPr>
        <p:txBody>
          <a:bodyPr wrap="square" rtlCol="0">
            <a:spAutoFit/>
          </a:bodyPr>
          <a:lstStyle/>
          <a:p>
            <a:r>
              <a:rPr kumimoji="1" lang="ja-JP" altLang="en-US" sz="1600" b="1" dirty="0"/>
              <a:t>４</a:t>
            </a:r>
          </a:p>
        </p:txBody>
      </p:sp>
      <p:sp>
        <p:nvSpPr>
          <p:cNvPr id="10" name="テキスト ボックス 9">
            <a:extLst>
              <a:ext uri="{FF2B5EF4-FFF2-40B4-BE49-F238E27FC236}">
                <a16:creationId xmlns:a16="http://schemas.microsoft.com/office/drawing/2014/main" id="{88058B79-16B7-5F2E-AAFF-757D99049241}"/>
              </a:ext>
            </a:extLst>
          </p:cNvPr>
          <p:cNvSpPr txBox="1"/>
          <p:nvPr/>
        </p:nvSpPr>
        <p:spPr>
          <a:xfrm>
            <a:off x="4652908" y="313859"/>
            <a:ext cx="2656050" cy="246221"/>
          </a:xfrm>
          <a:prstGeom prst="rect">
            <a:avLst/>
          </a:prstGeom>
          <a:noFill/>
        </p:spPr>
        <p:txBody>
          <a:bodyPr wrap="square" rtlCol="0">
            <a:spAutoFit/>
          </a:bodyPr>
          <a:lstStyle/>
          <a:p>
            <a:r>
              <a:rPr kumimoji="1" lang="ja-JP" altLang="en-US" sz="1000" b="1" dirty="0">
                <a:latin typeface="AR Pゴシック体M" panose="020B0600010101010101" pitchFamily="50" charset="-128"/>
                <a:ea typeface="AR Pゴシック体M" panose="020B0600010101010101" pitchFamily="50" charset="-128"/>
              </a:rPr>
              <a:t>アロマオイルの効能やクリームづくりの説明</a:t>
            </a:r>
          </a:p>
        </p:txBody>
      </p:sp>
      <p:sp>
        <p:nvSpPr>
          <p:cNvPr id="12" name="正方形/長方形 11">
            <a:extLst>
              <a:ext uri="{FF2B5EF4-FFF2-40B4-BE49-F238E27FC236}">
                <a16:creationId xmlns:a16="http://schemas.microsoft.com/office/drawing/2014/main" id="{5913E600-88B0-C156-A81A-F214705C4111}"/>
              </a:ext>
            </a:extLst>
          </p:cNvPr>
          <p:cNvSpPr/>
          <p:nvPr/>
        </p:nvSpPr>
        <p:spPr>
          <a:xfrm>
            <a:off x="4391429" y="560080"/>
            <a:ext cx="752572" cy="1690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AR Pゴシック体M" panose="020B0600010101010101" pitchFamily="50" charset="-128"/>
                <a:ea typeface="AR Pゴシック体M" panose="020B0600010101010101" pitchFamily="50" charset="-128"/>
              </a:rPr>
              <a:t>塩崎先生</a:t>
            </a:r>
          </a:p>
        </p:txBody>
      </p:sp>
      <p:sp>
        <p:nvSpPr>
          <p:cNvPr id="14" name="正方形/長方形 13">
            <a:extLst>
              <a:ext uri="{FF2B5EF4-FFF2-40B4-BE49-F238E27FC236}">
                <a16:creationId xmlns:a16="http://schemas.microsoft.com/office/drawing/2014/main" id="{1F0C5E29-1434-B5A4-D669-8BB45AA86DDF}"/>
              </a:ext>
            </a:extLst>
          </p:cNvPr>
          <p:cNvSpPr/>
          <p:nvPr/>
        </p:nvSpPr>
        <p:spPr>
          <a:xfrm>
            <a:off x="4537733" y="2280083"/>
            <a:ext cx="705489" cy="1921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ysClr val="windowText" lastClr="000000"/>
                </a:solidFill>
                <a:latin typeface="AR Pゴシック体M" panose="020B0600010101010101" pitchFamily="50" charset="-128"/>
                <a:ea typeface="AR Pゴシック体M" panose="020B0600010101010101" pitchFamily="50" charset="-128"/>
              </a:rPr>
              <a:t>岡山さん</a:t>
            </a:r>
            <a:endParaRPr kumimoji="1" lang="ja-JP" altLang="en-US" sz="1000" b="1" dirty="0">
              <a:solidFill>
                <a:sysClr val="windowText" lastClr="000000"/>
              </a:solidFill>
              <a:latin typeface="AR P丸ゴシック体M" panose="020B0600010101010101" pitchFamily="50" charset="-128"/>
              <a:ea typeface="AR P丸ゴシック体M" panose="020B0600010101010101" pitchFamily="50" charset="-128"/>
            </a:endParaRPr>
          </a:p>
        </p:txBody>
      </p:sp>
      <p:sp>
        <p:nvSpPr>
          <p:cNvPr id="16" name="正方形/長方形 15">
            <a:extLst>
              <a:ext uri="{FF2B5EF4-FFF2-40B4-BE49-F238E27FC236}">
                <a16:creationId xmlns:a16="http://schemas.microsoft.com/office/drawing/2014/main" id="{2DEA3A2B-3971-9DE3-440F-7F54FF4DDB8C}"/>
              </a:ext>
            </a:extLst>
          </p:cNvPr>
          <p:cNvSpPr/>
          <p:nvPr/>
        </p:nvSpPr>
        <p:spPr>
          <a:xfrm>
            <a:off x="5898287" y="2292192"/>
            <a:ext cx="702298" cy="1799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ysClr val="windowText" lastClr="000000"/>
                </a:solidFill>
                <a:latin typeface="AR Pゴシック体M" panose="020B0600010101010101" pitchFamily="50" charset="-128"/>
                <a:ea typeface="AR Pゴシック体M" panose="020B0600010101010101" pitchFamily="50" charset="-128"/>
              </a:rPr>
              <a:t>田中さん</a:t>
            </a:r>
          </a:p>
        </p:txBody>
      </p:sp>
      <p:sp>
        <p:nvSpPr>
          <p:cNvPr id="17" name="テキスト ボックス 16">
            <a:extLst>
              <a:ext uri="{FF2B5EF4-FFF2-40B4-BE49-F238E27FC236}">
                <a16:creationId xmlns:a16="http://schemas.microsoft.com/office/drawing/2014/main" id="{D12E58DC-C55D-AE38-FFCF-71205ECE5665}"/>
              </a:ext>
            </a:extLst>
          </p:cNvPr>
          <p:cNvSpPr txBox="1"/>
          <p:nvPr/>
        </p:nvSpPr>
        <p:spPr>
          <a:xfrm>
            <a:off x="4666413" y="3244825"/>
            <a:ext cx="2468677" cy="261610"/>
          </a:xfrm>
          <a:prstGeom prst="rect">
            <a:avLst/>
          </a:prstGeom>
          <a:noFill/>
        </p:spPr>
        <p:txBody>
          <a:bodyPr wrap="square" rtlCol="0">
            <a:spAutoFit/>
          </a:bodyPr>
          <a:lstStyle/>
          <a:p>
            <a:r>
              <a:rPr kumimoji="1" lang="ja-JP" altLang="en-US" sz="1100" b="1" dirty="0">
                <a:solidFill>
                  <a:srgbClr val="FF0000"/>
                </a:solidFill>
                <a:latin typeface="AR Pゴシック体M" panose="020B0600010101010101" pitchFamily="50" charset="-128"/>
                <a:ea typeface="AR Pゴシック体M" panose="020B0600010101010101" pitchFamily="50" charset="-128"/>
              </a:rPr>
              <a:t>アロマクリームでの施術をする塩崎先生</a:t>
            </a:r>
          </a:p>
        </p:txBody>
      </p:sp>
      <p:sp>
        <p:nvSpPr>
          <p:cNvPr id="18" name="正方形/長方形 17">
            <a:extLst>
              <a:ext uri="{FF2B5EF4-FFF2-40B4-BE49-F238E27FC236}">
                <a16:creationId xmlns:a16="http://schemas.microsoft.com/office/drawing/2014/main" id="{9E150A42-E017-2B19-A979-6BBCCAAD017F}"/>
              </a:ext>
            </a:extLst>
          </p:cNvPr>
          <p:cNvSpPr/>
          <p:nvPr/>
        </p:nvSpPr>
        <p:spPr>
          <a:xfrm>
            <a:off x="4963886" y="3518301"/>
            <a:ext cx="776513" cy="1913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ysClr val="windowText" lastClr="000000"/>
                </a:solidFill>
                <a:latin typeface="AR Pゴシック体M" panose="020B0600010101010101" pitchFamily="50" charset="-128"/>
                <a:ea typeface="AR Pゴシック体M" panose="020B0600010101010101" pitchFamily="50" charset="-128"/>
              </a:rPr>
              <a:t>大川さん</a:t>
            </a:r>
          </a:p>
        </p:txBody>
      </p:sp>
      <p:sp>
        <p:nvSpPr>
          <p:cNvPr id="20" name="正方形/長方形 19">
            <a:extLst>
              <a:ext uri="{FF2B5EF4-FFF2-40B4-BE49-F238E27FC236}">
                <a16:creationId xmlns:a16="http://schemas.microsoft.com/office/drawing/2014/main" id="{ADF3F1B4-0699-C051-8FF1-150DF4E3A4E3}"/>
              </a:ext>
            </a:extLst>
          </p:cNvPr>
          <p:cNvSpPr/>
          <p:nvPr/>
        </p:nvSpPr>
        <p:spPr>
          <a:xfrm>
            <a:off x="5661286" y="4295055"/>
            <a:ext cx="1041102" cy="194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ysClr val="windowText" lastClr="000000"/>
                </a:solidFill>
                <a:latin typeface="AR Pゴシック体M" panose="020B0600010101010101" pitchFamily="50" charset="-128"/>
                <a:ea typeface="AR Pゴシック体M" panose="020B0600010101010101" pitchFamily="50" charset="-128"/>
              </a:rPr>
              <a:t>田中さんご主人</a:t>
            </a:r>
          </a:p>
        </p:txBody>
      </p:sp>
      <p:sp>
        <p:nvSpPr>
          <p:cNvPr id="21" name="正方形/長方形 20">
            <a:extLst>
              <a:ext uri="{FF2B5EF4-FFF2-40B4-BE49-F238E27FC236}">
                <a16:creationId xmlns:a16="http://schemas.microsoft.com/office/drawing/2014/main" id="{D8607B65-631B-7C1E-128B-9C4060172242}"/>
              </a:ext>
            </a:extLst>
          </p:cNvPr>
          <p:cNvSpPr/>
          <p:nvPr/>
        </p:nvSpPr>
        <p:spPr>
          <a:xfrm>
            <a:off x="4963886" y="5368967"/>
            <a:ext cx="912868" cy="2385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AR Pゴシック体M" panose="020B0600010101010101" pitchFamily="50" charset="-128"/>
                <a:ea typeface="AR Pゴシック体M" panose="020B0600010101010101" pitchFamily="50" charset="-128"/>
              </a:rPr>
              <a:t>嶋田さん</a:t>
            </a:r>
          </a:p>
        </p:txBody>
      </p:sp>
      <p:sp>
        <p:nvSpPr>
          <p:cNvPr id="22" name="正方形/長方形 21">
            <a:extLst>
              <a:ext uri="{FF2B5EF4-FFF2-40B4-BE49-F238E27FC236}">
                <a16:creationId xmlns:a16="http://schemas.microsoft.com/office/drawing/2014/main" id="{FABA3D07-1805-0551-16EC-8AD91297C8C5}"/>
              </a:ext>
            </a:extLst>
          </p:cNvPr>
          <p:cNvSpPr/>
          <p:nvPr/>
        </p:nvSpPr>
        <p:spPr>
          <a:xfrm>
            <a:off x="6467338" y="4508846"/>
            <a:ext cx="737892" cy="2014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ysClr val="windowText" lastClr="000000"/>
                </a:solidFill>
                <a:latin typeface="AR Pゴシック体M" panose="020B0600010101010101" pitchFamily="50" charset="-128"/>
                <a:ea typeface="AR Pゴシック体M" panose="020B0600010101010101" pitchFamily="50" charset="-128"/>
              </a:rPr>
              <a:t>蓼内さん</a:t>
            </a:r>
          </a:p>
        </p:txBody>
      </p:sp>
      <p:sp>
        <p:nvSpPr>
          <p:cNvPr id="24" name="正方形/長方形 23">
            <a:extLst>
              <a:ext uri="{FF2B5EF4-FFF2-40B4-BE49-F238E27FC236}">
                <a16:creationId xmlns:a16="http://schemas.microsoft.com/office/drawing/2014/main" id="{5A77B9D0-31AE-46AE-377E-C436F6DDA816}"/>
              </a:ext>
            </a:extLst>
          </p:cNvPr>
          <p:cNvSpPr/>
          <p:nvPr/>
        </p:nvSpPr>
        <p:spPr>
          <a:xfrm>
            <a:off x="5904037" y="5450911"/>
            <a:ext cx="803414" cy="2056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bg1"/>
                </a:solidFill>
                <a:latin typeface="AR Pゴシック体M" panose="020B0600010101010101" pitchFamily="50" charset="-128"/>
                <a:ea typeface="AR Pゴシック体M" panose="020B0600010101010101" pitchFamily="50" charset="-128"/>
              </a:rPr>
              <a:t>一戸先生</a:t>
            </a:r>
          </a:p>
        </p:txBody>
      </p:sp>
      <p:sp>
        <p:nvSpPr>
          <p:cNvPr id="26" name="正方形/長方形 25">
            <a:extLst>
              <a:ext uri="{FF2B5EF4-FFF2-40B4-BE49-F238E27FC236}">
                <a16:creationId xmlns:a16="http://schemas.microsoft.com/office/drawing/2014/main" id="{79E8C022-B342-D9B4-0FB5-F00F5F09D1DF}"/>
              </a:ext>
            </a:extLst>
          </p:cNvPr>
          <p:cNvSpPr/>
          <p:nvPr/>
        </p:nvSpPr>
        <p:spPr>
          <a:xfrm>
            <a:off x="5641427" y="4485518"/>
            <a:ext cx="990375" cy="1928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rgbClr val="FF0000"/>
                </a:solidFill>
                <a:latin typeface="AR Pゴシック体M" panose="020B0600010101010101" pitchFamily="50" charset="-128"/>
                <a:ea typeface="AR Pゴシック体M" panose="020B0600010101010101" pitchFamily="50" charset="-128"/>
              </a:rPr>
              <a:t>爪のお手入れ</a:t>
            </a:r>
          </a:p>
        </p:txBody>
      </p:sp>
      <p:sp>
        <p:nvSpPr>
          <p:cNvPr id="28" name="正方形/長方形 27">
            <a:extLst>
              <a:ext uri="{FF2B5EF4-FFF2-40B4-BE49-F238E27FC236}">
                <a16:creationId xmlns:a16="http://schemas.microsoft.com/office/drawing/2014/main" id="{EFCA5C71-F87E-EBD4-28AC-61771E3AED92}"/>
              </a:ext>
            </a:extLst>
          </p:cNvPr>
          <p:cNvSpPr/>
          <p:nvPr/>
        </p:nvSpPr>
        <p:spPr>
          <a:xfrm>
            <a:off x="5144002" y="6521484"/>
            <a:ext cx="693626" cy="1470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三上先生</a:t>
            </a:r>
          </a:p>
        </p:txBody>
      </p:sp>
      <p:sp>
        <p:nvSpPr>
          <p:cNvPr id="30" name="正方形/長方形 29">
            <a:extLst>
              <a:ext uri="{FF2B5EF4-FFF2-40B4-BE49-F238E27FC236}">
                <a16:creationId xmlns:a16="http://schemas.microsoft.com/office/drawing/2014/main" id="{BC08E70B-5833-850B-0F25-41C25E52FB36}"/>
              </a:ext>
            </a:extLst>
          </p:cNvPr>
          <p:cNvSpPr/>
          <p:nvPr/>
        </p:nvSpPr>
        <p:spPr>
          <a:xfrm>
            <a:off x="4609827" y="6290699"/>
            <a:ext cx="708117" cy="1840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佐藤先生</a:t>
            </a:r>
          </a:p>
        </p:txBody>
      </p:sp>
      <p:sp>
        <p:nvSpPr>
          <p:cNvPr id="31" name="正方形/長方形 30">
            <a:extLst>
              <a:ext uri="{FF2B5EF4-FFF2-40B4-BE49-F238E27FC236}">
                <a16:creationId xmlns:a16="http://schemas.microsoft.com/office/drawing/2014/main" id="{8866EC2A-A3CD-6E5D-D416-25C3E4CDDD3B}"/>
              </a:ext>
            </a:extLst>
          </p:cNvPr>
          <p:cNvSpPr/>
          <p:nvPr/>
        </p:nvSpPr>
        <p:spPr>
          <a:xfrm>
            <a:off x="5154581" y="7512319"/>
            <a:ext cx="672467" cy="154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ysClr val="windowText" lastClr="000000"/>
                </a:solidFill>
                <a:latin typeface="AR Pゴシック体M" panose="020B0600010101010101" pitchFamily="50" charset="-128"/>
                <a:ea typeface="AR Pゴシック体M" panose="020B0600010101010101" pitchFamily="50" charset="-128"/>
              </a:rPr>
              <a:t>河野さん</a:t>
            </a:r>
          </a:p>
        </p:txBody>
      </p:sp>
      <p:sp>
        <p:nvSpPr>
          <p:cNvPr id="32" name="正方形/長方形 31">
            <a:extLst>
              <a:ext uri="{FF2B5EF4-FFF2-40B4-BE49-F238E27FC236}">
                <a16:creationId xmlns:a16="http://schemas.microsoft.com/office/drawing/2014/main" id="{74CC465D-0619-FD9E-CAF1-D0CB1D58ACA4}"/>
              </a:ext>
            </a:extLst>
          </p:cNvPr>
          <p:cNvSpPr/>
          <p:nvPr/>
        </p:nvSpPr>
        <p:spPr>
          <a:xfrm>
            <a:off x="6249436" y="5633644"/>
            <a:ext cx="652959" cy="173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bg1"/>
                </a:solidFill>
                <a:latin typeface="AR Pゴシック体M" panose="020B0600010101010101" pitchFamily="50" charset="-128"/>
                <a:ea typeface="AR Pゴシック体M" panose="020B0600010101010101" pitchFamily="50" charset="-128"/>
              </a:rPr>
              <a:t>坂本さん</a:t>
            </a:r>
            <a:endParaRPr kumimoji="1" lang="en-US" altLang="ja-JP" sz="900" b="1" dirty="0">
              <a:solidFill>
                <a:schemeClr val="bg1"/>
              </a:solidFill>
              <a:latin typeface="AR Pゴシック体M" panose="020B0600010101010101" pitchFamily="50" charset="-128"/>
              <a:ea typeface="AR Pゴシック体M" panose="020B0600010101010101" pitchFamily="50" charset="-128"/>
            </a:endParaRPr>
          </a:p>
        </p:txBody>
      </p:sp>
      <p:sp>
        <p:nvSpPr>
          <p:cNvPr id="33" name="正方形/長方形 32">
            <a:extLst>
              <a:ext uri="{FF2B5EF4-FFF2-40B4-BE49-F238E27FC236}">
                <a16:creationId xmlns:a16="http://schemas.microsoft.com/office/drawing/2014/main" id="{ADAB9636-4094-89B9-7ACA-0C70E55A1E4D}"/>
              </a:ext>
            </a:extLst>
          </p:cNvPr>
          <p:cNvSpPr/>
          <p:nvPr/>
        </p:nvSpPr>
        <p:spPr>
          <a:xfrm>
            <a:off x="6089221" y="6813975"/>
            <a:ext cx="652959" cy="1911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ysClr val="windowText" lastClr="000000"/>
                </a:solidFill>
                <a:latin typeface="AR Pゴシック体M" panose="020B0600010101010101" pitchFamily="50" charset="-128"/>
                <a:ea typeface="AR Pゴシック体M" panose="020B0600010101010101" pitchFamily="50" charset="-128"/>
              </a:rPr>
              <a:t>大川さん</a:t>
            </a:r>
          </a:p>
        </p:txBody>
      </p:sp>
      <p:sp>
        <p:nvSpPr>
          <p:cNvPr id="34" name="正方形/長方形 33">
            <a:extLst>
              <a:ext uri="{FF2B5EF4-FFF2-40B4-BE49-F238E27FC236}">
                <a16:creationId xmlns:a16="http://schemas.microsoft.com/office/drawing/2014/main" id="{652193C1-0D63-6B42-25F5-E05AB33CD943}"/>
              </a:ext>
            </a:extLst>
          </p:cNvPr>
          <p:cNvSpPr/>
          <p:nvPr/>
        </p:nvSpPr>
        <p:spPr>
          <a:xfrm>
            <a:off x="4622560" y="5589404"/>
            <a:ext cx="693626" cy="1517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ysClr val="windowText" lastClr="000000"/>
                </a:solidFill>
                <a:latin typeface="AR Pゴシック体M" panose="020B0600010101010101" pitchFamily="50" charset="-128"/>
                <a:ea typeface="AR Pゴシック体M" panose="020B0600010101010101" pitchFamily="50" charset="-128"/>
              </a:rPr>
              <a:t>一戸先生</a:t>
            </a:r>
          </a:p>
        </p:txBody>
      </p:sp>
      <p:sp>
        <p:nvSpPr>
          <p:cNvPr id="35" name="正方形/長方形 34">
            <a:extLst>
              <a:ext uri="{FF2B5EF4-FFF2-40B4-BE49-F238E27FC236}">
                <a16:creationId xmlns:a16="http://schemas.microsoft.com/office/drawing/2014/main" id="{24E99DA7-4BE4-16F0-4E07-C1404D0F23F0}"/>
              </a:ext>
            </a:extLst>
          </p:cNvPr>
          <p:cNvSpPr/>
          <p:nvPr/>
        </p:nvSpPr>
        <p:spPr>
          <a:xfrm>
            <a:off x="4441698" y="4390684"/>
            <a:ext cx="1404606" cy="1948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rgbClr val="FF0000"/>
                </a:solidFill>
                <a:latin typeface="AR Pゴシック体M" panose="020B0600010101010101" pitchFamily="50" charset="-128"/>
                <a:ea typeface="AR Pゴシック体M" panose="020B0600010101010101" pitchFamily="50" charset="-128"/>
              </a:rPr>
              <a:t>ツボ説明を受けながら</a:t>
            </a:r>
          </a:p>
        </p:txBody>
      </p:sp>
    </p:spTree>
    <p:extLst>
      <p:ext uri="{BB962C8B-B14F-4D97-AF65-F5344CB8AC3E}">
        <p14:creationId xmlns:p14="http://schemas.microsoft.com/office/powerpoint/2010/main" val="1173851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7AC5F00-81C3-5601-47FE-7D6E32DCC73B}"/>
              </a:ext>
            </a:extLst>
          </p:cNvPr>
          <p:cNvSpPr txBox="1"/>
          <p:nvPr/>
        </p:nvSpPr>
        <p:spPr>
          <a:xfrm>
            <a:off x="361143" y="202512"/>
            <a:ext cx="3505994" cy="276999"/>
          </a:xfrm>
          <a:prstGeom prst="rect">
            <a:avLst/>
          </a:prstGeom>
          <a:noFill/>
        </p:spPr>
        <p:txBody>
          <a:bodyPr wrap="square" rtlCol="0">
            <a:spAutoFit/>
          </a:bodyPr>
          <a:lstStyle/>
          <a:p>
            <a:r>
              <a:rPr kumimoji="1" lang="ja-JP" altLang="en-US" sz="1200" b="1" dirty="0">
                <a:latin typeface="AR P丸ゴシック体M" panose="020B0600010101010101" pitchFamily="50" charset="-128"/>
                <a:ea typeface="AR P丸ゴシック体M" panose="020B0600010101010101" pitchFamily="50" charset="-128"/>
              </a:rPr>
              <a:t>令和</a:t>
            </a:r>
            <a:r>
              <a:rPr kumimoji="1" lang="en-US" altLang="ja-JP" sz="1200" b="1" dirty="0">
                <a:latin typeface="AR P丸ゴシック体M" panose="020B0600010101010101" pitchFamily="50" charset="-128"/>
                <a:ea typeface="AR P丸ゴシック体M" panose="020B0600010101010101" pitchFamily="50" charset="-128"/>
              </a:rPr>
              <a:t>5</a:t>
            </a:r>
            <a:r>
              <a:rPr kumimoji="1" lang="ja-JP" altLang="en-US" sz="1200" b="1" dirty="0">
                <a:latin typeface="AR P丸ゴシック体M" panose="020B0600010101010101" pitchFamily="50" charset="-128"/>
                <a:ea typeface="AR P丸ゴシック体M" panose="020B0600010101010101" pitchFamily="50" charset="-128"/>
              </a:rPr>
              <a:t>年</a:t>
            </a:r>
            <a:r>
              <a:rPr kumimoji="1" lang="en-US" altLang="ja-JP" sz="1200" b="1" dirty="0">
                <a:latin typeface="AR P丸ゴシック体M" panose="020B0600010101010101" pitchFamily="50" charset="-128"/>
                <a:ea typeface="AR P丸ゴシック体M" panose="020B0600010101010101" pitchFamily="50" charset="-128"/>
              </a:rPr>
              <a:t>10</a:t>
            </a:r>
            <a:r>
              <a:rPr kumimoji="1" lang="ja-JP" altLang="en-US" sz="1200" b="1" dirty="0">
                <a:latin typeface="AR P丸ゴシック体M" panose="020B0600010101010101" pitchFamily="50" charset="-128"/>
                <a:ea typeface="AR P丸ゴシック体M" panose="020B0600010101010101" pitchFamily="50" charset="-128"/>
              </a:rPr>
              <a:t>月</a:t>
            </a:r>
            <a:r>
              <a:rPr kumimoji="1" lang="en-US" altLang="ja-JP" sz="1200" b="1" dirty="0">
                <a:latin typeface="AR P丸ゴシック体M" panose="020B0600010101010101" pitchFamily="50" charset="-128"/>
                <a:ea typeface="AR P丸ゴシック体M" panose="020B0600010101010101" pitchFamily="50" charset="-128"/>
              </a:rPr>
              <a:t>15</a:t>
            </a:r>
            <a:r>
              <a:rPr kumimoji="1" lang="ja-JP" altLang="en-US" sz="1200" b="1" dirty="0">
                <a:latin typeface="AR P丸ゴシック体M" panose="020B0600010101010101" pitchFamily="50" charset="-128"/>
                <a:ea typeface="AR P丸ゴシック体M" panose="020B0600010101010101" pitchFamily="50" charset="-128"/>
              </a:rPr>
              <a:t>日（日）　十和田市民文化センター</a:t>
            </a:r>
          </a:p>
        </p:txBody>
      </p:sp>
      <p:sp>
        <p:nvSpPr>
          <p:cNvPr id="3" name="四角形: 角を丸くする 2">
            <a:extLst>
              <a:ext uri="{FF2B5EF4-FFF2-40B4-BE49-F238E27FC236}">
                <a16:creationId xmlns:a16="http://schemas.microsoft.com/office/drawing/2014/main" id="{FE00737C-A5A5-4E25-3716-A9E23856EFCD}"/>
              </a:ext>
            </a:extLst>
          </p:cNvPr>
          <p:cNvSpPr/>
          <p:nvPr/>
        </p:nvSpPr>
        <p:spPr>
          <a:xfrm>
            <a:off x="290822" y="480361"/>
            <a:ext cx="3403457" cy="405821"/>
          </a:xfrm>
          <a:prstGeom prst="roundRect">
            <a:avLst/>
          </a:prstGeom>
          <a:solidFill>
            <a:srgbClr val="8EF117"/>
          </a:solid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ysClr val="windowText" lastClr="000000"/>
                </a:solidFill>
                <a:latin typeface="AR P古印体B" panose="020B0600010101010101" pitchFamily="50" charset="-128"/>
                <a:ea typeface="AR P古印体B" panose="020B0600010101010101" pitchFamily="50" charset="-128"/>
              </a:rPr>
              <a:t>上十三地域　</a:t>
            </a:r>
            <a:r>
              <a:rPr kumimoji="1" lang="ja-JP" altLang="en-US" sz="1600" b="1" dirty="0">
                <a:solidFill>
                  <a:sysClr val="windowText" lastClr="000000"/>
                </a:solidFill>
                <a:latin typeface="AR P古印体B" panose="020B0600010101010101" pitchFamily="50" charset="-128"/>
                <a:ea typeface="AR P古印体B" panose="020B0600010101010101" pitchFamily="50" charset="-128"/>
              </a:rPr>
              <a:t>言語リハビリ学習会開催</a:t>
            </a:r>
          </a:p>
        </p:txBody>
      </p:sp>
      <p:pic>
        <p:nvPicPr>
          <p:cNvPr id="11" name="図 10" descr="屋内, 人, テーブル, 女性 が含まれている画像&#10;&#10;自動的に生成された説明">
            <a:extLst>
              <a:ext uri="{FF2B5EF4-FFF2-40B4-BE49-F238E27FC236}">
                <a16:creationId xmlns:a16="http://schemas.microsoft.com/office/drawing/2014/main" id="{85325DB9-235F-A476-AB2A-03B2B705B804}"/>
              </a:ext>
            </a:extLst>
          </p:cNvPr>
          <p:cNvPicPr>
            <a:picLocks noChangeAspect="1"/>
          </p:cNvPicPr>
          <p:nvPr/>
        </p:nvPicPr>
        <p:blipFill rotWithShape="1">
          <a:blip r:embed="rId2"/>
          <a:srcRect b="-627"/>
          <a:stretch/>
        </p:blipFill>
        <p:spPr>
          <a:xfrm>
            <a:off x="5448125" y="6176053"/>
            <a:ext cx="1798570" cy="1357390"/>
          </a:xfrm>
          <a:prstGeom prst="rect">
            <a:avLst/>
          </a:prstGeom>
        </p:spPr>
      </p:pic>
      <p:pic>
        <p:nvPicPr>
          <p:cNvPr id="17" name="図 16" descr="テーブルに肘をついている男性&#10;&#10;低い精度で自動的に生成された説明">
            <a:extLst>
              <a:ext uri="{FF2B5EF4-FFF2-40B4-BE49-F238E27FC236}">
                <a16:creationId xmlns:a16="http://schemas.microsoft.com/office/drawing/2014/main" id="{B9D0F0C5-D55C-E05C-6EE4-E33E1284D159}"/>
              </a:ext>
            </a:extLst>
          </p:cNvPr>
          <p:cNvPicPr>
            <a:picLocks noChangeAspect="1"/>
          </p:cNvPicPr>
          <p:nvPr/>
        </p:nvPicPr>
        <p:blipFill>
          <a:blip r:embed="rId3"/>
          <a:stretch>
            <a:fillRect/>
          </a:stretch>
        </p:blipFill>
        <p:spPr>
          <a:xfrm>
            <a:off x="3923523" y="6176053"/>
            <a:ext cx="1798571" cy="1348929"/>
          </a:xfrm>
          <a:prstGeom prst="rect">
            <a:avLst/>
          </a:prstGeom>
        </p:spPr>
      </p:pic>
      <p:pic>
        <p:nvPicPr>
          <p:cNvPr id="19" name="図 18" descr="キッチンで作業をしている人達&#10;&#10;中程度の精度で自動的に生成された説明">
            <a:extLst>
              <a:ext uri="{FF2B5EF4-FFF2-40B4-BE49-F238E27FC236}">
                <a16:creationId xmlns:a16="http://schemas.microsoft.com/office/drawing/2014/main" id="{C72D11A4-94C4-9155-C8A7-24E591ACDF00}"/>
              </a:ext>
            </a:extLst>
          </p:cNvPr>
          <p:cNvPicPr>
            <a:picLocks noChangeAspect="1"/>
          </p:cNvPicPr>
          <p:nvPr/>
        </p:nvPicPr>
        <p:blipFill rotWithShape="1">
          <a:blip r:embed="rId4"/>
          <a:srcRect t="-1" r="6841" b="11844"/>
          <a:stretch/>
        </p:blipFill>
        <p:spPr>
          <a:xfrm>
            <a:off x="2302897" y="6168450"/>
            <a:ext cx="1893171" cy="1353643"/>
          </a:xfrm>
          <a:prstGeom prst="rect">
            <a:avLst/>
          </a:prstGeom>
        </p:spPr>
      </p:pic>
      <p:pic>
        <p:nvPicPr>
          <p:cNvPr id="23" name="図 22" descr="テレビ画面の前に立っている女性&#10;&#10;低い精度で自動的に生成された説明">
            <a:extLst>
              <a:ext uri="{FF2B5EF4-FFF2-40B4-BE49-F238E27FC236}">
                <a16:creationId xmlns:a16="http://schemas.microsoft.com/office/drawing/2014/main" id="{A5181447-62EF-D1FC-9284-9ED996AE9A93}"/>
              </a:ext>
            </a:extLst>
          </p:cNvPr>
          <p:cNvPicPr>
            <a:picLocks noChangeAspect="1"/>
          </p:cNvPicPr>
          <p:nvPr/>
        </p:nvPicPr>
        <p:blipFill rotWithShape="1">
          <a:blip r:embed="rId5"/>
          <a:srcRect l="1098" t="18003" r="1821" b="15134"/>
          <a:stretch/>
        </p:blipFill>
        <p:spPr>
          <a:xfrm>
            <a:off x="290821" y="6176904"/>
            <a:ext cx="2620504" cy="1353644"/>
          </a:xfrm>
          <a:prstGeom prst="rect">
            <a:avLst/>
          </a:prstGeom>
        </p:spPr>
      </p:pic>
      <p:pic>
        <p:nvPicPr>
          <p:cNvPr id="13" name="図 12" descr="病室にいる人たち&#10;&#10;低い精度で自動的に生成された説明">
            <a:extLst>
              <a:ext uri="{FF2B5EF4-FFF2-40B4-BE49-F238E27FC236}">
                <a16:creationId xmlns:a16="http://schemas.microsoft.com/office/drawing/2014/main" id="{F3E9B384-816F-8298-C329-77AD3370B741}"/>
              </a:ext>
            </a:extLst>
          </p:cNvPr>
          <p:cNvPicPr>
            <a:picLocks noChangeAspect="1"/>
          </p:cNvPicPr>
          <p:nvPr/>
        </p:nvPicPr>
        <p:blipFill rotWithShape="1">
          <a:blip r:embed="rId6"/>
          <a:srcRect l="6924" t="26780" r="6270" b="1821"/>
          <a:stretch/>
        </p:blipFill>
        <p:spPr>
          <a:xfrm>
            <a:off x="1725996" y="6785831"/>
            <a:ext cx="1198181" cy="739151"/>
          </a:xfrm>
          <a:prstGeom prst="rect">
            <a:avLst/>
          </a:prstGeom>
        </p:spPr>
      </p:pic>
      <p:sp>
        <p:nvSpPr>
          <p:cNvPr id="4" name="テキスト ボックス 3">
            <a:extLst>
              <a:ext uri="{FF2B5EF4-FFF2-40B4-BE49-F238E27FC236}">
                <a16:creationId xmlns:a16="http://schemas.microsoft.com/office/drawing/2014/main" id="{94F1EACF-73AD-2C41-640A-7A6C75B7FACD}"/>
              </a:ext>
            </a:extLst>
          </p:cNvPr>
          <p:cNvSpPr txBox="1"/>
          <p:nvPr/>
        </p:nvSpPr>
        <p:spPr>
          <a:xfrm>
            <a:off x="4166611" y="10308896"/>
            <a:ext cx="349219" cy="338554"/>
          </a:xfrm>
          <a:prstGeom prst="rect">
            <a:avLst/>
          </a:prstGeom>
          <a:noFill/>
        </p:spPr>
        <p:txBody>
          <a:bodyPr wrap="square" rtlCol="0">
            <a:spAutoFit/>
          </a:bodyPr>
          <a:lstStyle/>
          <a:p>
            <a:r>
              <a:rPr kumimoji="1" lang="ja-JP" altLang="en-US" sz="1600" b="1" dirty="0"/>
              <a:t>５</a:t>
            </a:r>
          </a:p>
        </p:txBody>
      </p:sp>
      <p:sp>
        <p:nvSpPr>
          <p:cNvPr id="8" name="テキスト ボックス 7">
            <a:extLst>
              <a:ext uri="{FF2B5EF4-FFF2-40B4-BE49-F238E27FC236}">
                <a16:creationId xmlns:a16="http://schemas.microsoft.com/office/drawing/2014/main" id="{E9A5154B-1A01-06DD-4869-9E1A829E9BAE}"/>
              </a:ext>
            </a:extLst>
          </p:cNvPr>
          <p:cNvSpPr txBox="1"/>
          <p:nvPr/>
        </p:nvSpPr>
        <p:spPr>
          <a:xfrm>
            <a:off x="213851" y="886182"/>
            <a:ext cx="3715989" cy="5262979"/>
          </a:xfrm>
          <a:prstGeom prst="rect">
            <a:avLst/>
          </a:prstGeom>
          <a:noFill/>
        </p:spPr>
        <p:txBody>
          <a:bodyPr wrap="square" rtlCol="0">
            <a:spAutoFit/>
          </a:bodyPr>
          <a:lstStyle/>
          <a:p>
            <a:r>
              <a:rPr kumimoji="1" lang="ja-JP" altLang="en-US" sz="1400" dirty="0"/>
              <a:t>　こども発達支援センター虹の澁屋康則先</a:t>
            </a:r>
            <a:endParaRPr kumimoji="1" lang="en-US" altLang="ja-JP" sz="1400" dirty="0"/>
          </a:p>
          <a:p>
            <a:r>
              <a:rPr kumimoji="1" lang="ja-JP" altLang="en-US" sz="1400" dirty="0"/>
              <a:t>生をお迎えして学習会を行ないました。</a:t>
            </a:r>
            <a:endParaRPr kumimoji="1" lang="en-US" altLang="ja-JP" sz="1400" dirty="0"/>
          </a:p>
          <a:p>
            <a:r>
              <a:rPr kumimoji="1" lang="ja-JP" altLang="en-US" sz="1400" dirty="0"/>
              <a:t>　</a:t>
            </a:r>
            <a:r>
              <a:rPr kumimoji="1" lang="ja-JP" altLang="en-US" sz="1400" b="1" dirty="0"/>
              <a:t>澁屋康則先生からは</a:t>
            </a:r>
            <a:r>
              <a:rPr kumimoji="1" lang="ja-JP" altLang="en-US" sz="1400" dirty="0"/>
              <a:t>、皆さんに自己紹介</a:t>
            </a:r>
            <a:endParaRPr kumimoji="1" lang="en-US" altLang="ja-JP" sz="1400" dirty="0"/>
          </a:p>
          <a:p>
            <a:r>
              <a:rPr kumimoji="1" lang="ja-JP" altLang="en-US" sz="1400" dirty="0"/>
              <a:t>をして頂きますと。　始めに、先生が自己</a:t>
            </a:r>
            <a:endParaRPr kumimoji="1" lang="en-US" altLang="ja-JP" sz="1400" dirty="0"/>
          </a:p>
          <a:p>
            <a:r>
              <a:rPr kumimoji="1" lang="ja-JP" altLang="en-US" sz="1400" dirty="0"/>
              <a:t>紹介。この仕事を初めて</a:t>
            </a:r>
            <a:r>
              <a:rPr kumimoji="1" lang="en-US" altLang="ja-JP" sz="1400" dirty="0"/>
              <a:t>43</a:t>
            </a:r>
            <a:r>
              <a:rPr kumimoji="1" lang="ja-JP" altLang="en-US" sz="1400" dirty="0"/>
              <a:t>年になる。始め</a:t>
            </a:r>
            <a:endParaRPr kumimoji="1" lang="en-US" altLang="ja-JP" sz="1400" dirty="0"/>
          </a:p>
          <a:p>
            <a:r>
              <a:rPr kumimoji="1" lang="ja-JP" altLang="en-US" sz="1400" dirty="0"/>
              <a:t>に勤務したのは、福島県立リハビリセンタ</a:t>
            </a:r>
            <a:endParaRPr kumimoji="1" lang="en-US" altLang="ja-JP" sz="1400" dirty="0"/>
          </a:p>
          <a:p>
            <a:r>
              <a:rPr kumimoji="1" lang="ja-JP" altLang="en-US" sz="1400" dirty="0"/>
              <a:t>ーに勤務。言語については、子ども、大人</a:t>
            </a:r>
            <a:endParaRPr kumimoji="1" lang="en-US" altLang="ja-JP" sz="1400" dirty="0"/>
          </a:p>
          <a:p>
            <a:r>
              <a:rPr kumimoji="1" lang="ja-JP" altLang="en-US" sz="1400" dirty="0"/>
              <a:t>の区別無く仕事してきた。弘前には、弘前</a:t>
            </a:r>
            <a:endParaRPr kumimoji="1" lang="en-US" altLang="ja-JP" sz="1400" dirty="0"/>
          </a:p>
          <a:p>
            <a:r>
              <a:rPr kumimoji="1" lang="ja-JP" altLang="en-US" sz="1400" dirty="0"/>
              <a:t>医療専門学校の医療福祉大学への移行メド</a:t>
            </a:r>
            <a:endParaRPr kumimoji="1" lang="en-US" altLang="ja-JP" sz="1400" dirty="0"/>
          </a:p>
          <a:p>
            <a:r>
              <a:rPr kumimoji="1" lang="ja-JP" altLang="en-US" sz="1400" dirty="0"/>
              <a:t>が立つまで勤務。その後、埼玉の国立医療</a:t>
            </a:r>
            <a:endParaRPr kumimoji="1" lang="en-US" altLang="ja-JP" sz="1400" dirty="0"/>
          </a:p>
          <a:p>
            <a:r>
              <a:rPr kumimoji="1" lang="ja-JP" altLang="en-US" sz="1400" dirty="0"/>
              <a:t>リハビリセンターに移り、そのときの医院</a:t>
            </a:r>
            <a:endParaRPr kumimoji="1" lang="en-US" altLang="ja-JP" sz="1400" dirty="0"/>
          </a:p>
          <a:p>
            <a:r>
              <a:rPr kumimoji="1" lang="ja-JP" altLang="en-US" sz="1400" dirty="0"/>
              <a:t>長から、科の立て直しを命じられ、その仕</a:t>
            </a:r>
            <a:endParaRPr kumimoji="1" lang="en-US" altLang="ja-JP" sz="1400" dirty="0"/>
          </a:p>
          <a:p>
            <a:r>
              <a:rPr kumimoji="1" lang="ja-JP" altLang="en-US" sz="1400" dirty="0"/>
              <a:t>事に注力した。定年後に青森県に戻り、現</a:t>
            </a:r>
            <a:endParaRPr kumimoji="1" lang="en-US" altLang="ja-JP" sz="1400" dirty="0"/>
          </a:p>
          <a:p>
            <a:r>
              <a:rPr kumimoji="1" lang="ja-JP" altLang="en-US" sz="1400" dirty="0"/>
              <a:t>在に至る。　前野さんは、毎日腕立て伏せ</a:t>
            </a:r>
            <a:endParaRPr kumimoji="1" lang="en-US" altLang="ja-JP" sz="1400" dirty="0"/>
          </a:p>
          <a:p>
            <a:r>
              <a:rPr kumimoji="1" lang="ja-JP" altLang="en-US" sz="1400" dirty="0"/>
              <a:t>等の運動と毎日温泉に行って、ウオーキン</a:t>
            </a:r>
            <a:endParaRPr kumimoji="1" lang="en-US" altLang="ja-JP" sz="1400" dirty="0"/>
          </a:p>
          <a:p>
            <a:r>
              <a:rPr kumimoji="1" lang="ja-JP" altLang="en-US" sz="1400" dirty="0"/>
              <a:t>グを日課にしている。週に１度、町で行な</a:t>
            </a:r>
            <a:endParaRPr kumimoji="1" lang="en-US" altLang="ja-JP" sz="1400" dirty="0"/>
          </a:p>
          <a:p>
            <a:r>
              <a:rPr kumimoji="1" lang="ja-JP" altLang="en-US" sz="1400" dirty="0"/>
              <a:t>っているお年寄りの運動教室に参加してい</a:t>
            </a:r>
            <a:endParaRPr kumimoji="1" lang="en-US" altLang="ja-JP" sz="1400" dirty="0"/>
          </a:p>
          <a:p>
            <a:r>
              <a:rPr kumimoji="1" lang="ja-JP" altLang="en-US" sz="1400" dirty="0"/>
              <a:t>る。　沼田代表は、畑作業で前は立って出</a:t>
            </a:r>
            <a:endParaRPr kumimoji="1" lang="en-US" altLang="ja-JP" sz="1400" dirty="0"/>
          </a:p>
          <a:p>
            <a:r>
              <a:rPr kumimoji="1" lang="ja-JP" altLang="en-US" sz="1400" dirty="0"/>
              <a:t>来たが、今は車付きに腰掛け乗って何とか</a:t>
            </a:r>
            <a:endParaRPr kumimoji="1" lang="en-US" altLang="ja-JP" sz="1400" dirty="0"/>
          </a:p>
          <a:p>
            <a:r>
              <a:rPr kumimoji="1" lang="ja-JP" altLang="en-US" sz="1400" dirty="0"/>
              <a:t>やっている。耕耘機に摑まって立ち上がる</a:t>
            </a:r>
            <a:endParaRPr kumimoji="1" lang="en-US" altLang="ja-JP" sz="1400" dirty="0"/>
          </a:p>
          <a:p>
            <a:r>
              <a:rPr kumimoji="1" lang="ja-JP" altLang="en-US" sz="1400" dirty="0"/>
              <a:t>ことは出来るが、めまいがして、摑まって</a:t>
            </a:r>
            <a:endParaRPr kumimoji="1" lang="en-US" altLang="ja-JP" sz="1400" dirty="0"/>
          </a:p>
          <a:p>
            <a:r>
              <a:rPr kumimoji="1" lang="ja-JP" altLang="en-US" sz="1400" dirty="0"/>
              <a:t>いないとだめになった。買物は、車に乗っ</a:t>
            </a:r>
            <a:endParaRPr kumimoji="1" lang="en-US" altLang="ja-JP" sz="1400" dirty="0"/>
          </a:p>
          <a:p>
            <a:r>
              <a:rPr kumimoji="1" lang="ja-JP" altLang="en-US" sz="1400" dirty="0"/>
              <a:t>て（奥様運転）行ってる。趣味は古文書の解読をやっている。どこに行くにも車を頼</a:t>
            </a:r>
            <a:endParaRPr kumimoji="1" lang="en-US" altLang="ja-JP" sz="1400" dirty="0"/>
          </a:p>
        </p:txBody>
      </p:sp>
      <p:sp>
        <p:nvSpPr>
          <p:cNvPr id="9" name="テキスト ボックス 8">
            <a:extLst>
              <a:ext uri="{FF2B5EF4-FFF2-40B4-BE49-F238E27FC236}">
                <a16:creationId xmlns:a16="http://schemas.microsoft.com/office/drawing/2014/main" id="{03B43780-9602-0889-BB0D-96D27DB5BACC}"/>
              </a:ext>
            </a:extLst>
          </p:cNvPr>
          <p:cNvSpPr txBox="1"/>
          <p:nvPr/>
        </p:nvSpPr>
        <p:spPr>
          <a:xfrm>
            <a:off x="3865396" y="1774848"/>
            <a:ext cx="3505994" cy="4401205"/>
          </a:xfrm>
          <a:prstGeom prst="rect">
            <a:avLst/>
          </a:prstGeom>
          <a:noFill/>
        </p:spPr>
        <p:txBody>
          <a:bodyPr wrap="square" rtlCol="0">
            <a:spAutoFit/>
          </a:bodyPr>
          <a:lstStyle/>
          <a:p>
            <a:r>
              <a:rPr kumimoji="1" lang="ja-JP" altLang="en-US" sz="1400" dirty="0"/>
              <a:t>まないとダメなので不便になった。いついつどこに行くのでと、車予約をしなければならない。古文書はＡ４用紙を使っているので、Ｂ５となると、コンビニへコピーに行くのも不便になった。　竹浦さんは、最近喋りにくくなってきた。週１回デイサービス行っている。竹浦さんの姪子様（付添い参加）は野菜等を作っているので、それで料理を作って持って行くと、美味しい美味しいと云って食べてくれる。ちょっとしたことでも喜んでくれる。　弘前地域の成田代表は、手首を骨折し１ヶ月位になるが、親指がまっすぐ伸びない。趣味の釣りも出来なくなり止めた。今は、手話を習っている。包括支援センターの高田は、スポーツが大好きですと。　十和田第一病院勤務の言語聴覚士の市沢さんは</a:t>
            </a:r>
            <a:r>
              <a:rPr kumimoji="1" lang="en-US" altLang="ja-JP" sz="1400" dirty="0"/>
              <a:t>､</a:t>
            </a:r>
            <a:r>
              <a:rPr kumimoji="1" lang="ja-JP" altLang="en-US" sz="1400" dirty="0"/>
              <a:t>八戸の</a:t>
            </a:r>
            <a:r>
              <a:rPr kumimoji="1" lang="en-US" altLang="ja-JP" sz="1400" dirty="0"/>
              <a:t>N</a:t>
            </a:r>
            <a:r>
              <a:rPr kumimoji="1" lang="ja-JP" altLang="en-US" sz="1400" dirty="0"/>
              <a:t>病院から移り、現在は子どもを多く担当し、言語の指導をしている。</a:t>
            </a:r>
          </a:p>
        </p:txBody>
      </p:sp>
      <p:sp>
        <p:nvSpPr>
          <p:cNvPr id="10" name="テキスト ボックス 9">
            <a:extLst>
              <a:ext uri="{FF2B5EF4-FFF2-40B4-BE49-F238E27FC236}">
                <a16:creationId xmlns:a16="http://schemas.microsoft.com/office/drawing/2014/main" id="{F9181023-F54B-7F5F-9265-8EE98946C011}"/>
              </a:ext>
            </a:extLst>
          </p:cNvPr>
          <p:cNvSpPr txBox="1"/>
          <p:nvPr/>
        </p:nvSpPr>
        <p:spPr>
          <a:xfrm>
            <a:off x="290821" y="7531394"/>
            <a:ext cx="7047415" cy="3170099"/>
          </a:xfrm>
          <a:prstGeom prst="rect">
            <a:avLst/>
          </a:prstGeom>
          <a:noFill/>
        </p:spPr>
        <p:txBody>
          <a:bodyPr wrap="square" rtlCol="0">
            <a:spAutoFit/>
          </a:bodyPr>
          <a:lstStyle/>
          <a:p>
            <a:r>
              <a:rPr kumimoji="1" lang="ja-JP" altLang="en-US" sz="1400" dirty="0"/>
              <a:t>　澁屋先生から今日の勉強会は、お話する方をやっていく。話す事が億劫になって、話さなくなるとダメになって行く。話す事の基本は、呼吸である。呼吸の力⇒話す力になる。　始めに、息を出す練習をする。姿勢を正して、息を３秒吸って⇒止め⇒息を弱く長く５秒で吐く。　</a:t>
            </a:r>
            <a:r>
              <a:rPr kumimoji="1" lang="ja-JP" altLang="en-US" sz="1400" b="1" dirty="0"/>
              <a:t>＊これを５回で１セット。</a:t>
            </a:r>
            <a:r>
              <a:rPr kumimoji="1" lang="ja-JP" altLang="en-US" sz="1400" dirty="0"/>
              <a:t>けっこう真面目にやると疲れる、とても良い運動です。続いて、コップにストローを差し、水の深さを５㎝で５秒、１０㎝で１０秒でまあまあ話せる。</a:t>
            </a:r>
            <a:r>
              <a:rPr kumimoji="1" lang="ja-JP" altLang="en-US" sz="1400" b="1" dirty="0"/>
              <a:t>目標は、１０㎝２０秒</a:t>
            </a:r>
            <a:r>
              <a:rPr kumimoji="1" lang="ja-JP" altLang="en-US" sz="1400" dirty="0"/>
              <a:t>⇒これを最低維持するようにする。</a:t>
            </a:r>
            <a:r>
              <a:rPr kumimoji="1" lang="ja-JP" altLang="en-US" sz="1400" b="1" dirty="0"/>
              <a:t>市沢さん５０秒～最高凄い　</a:t>
            </a:r>
            <a:r>
              <a:rPr kumimoji="1" lang="ja-JP" altLang="en-US" sz="1400" dirty="0"/>
              <a:t>息を長く一定の力で吹く。コントロールする訓練になる。</a:t>
            </a:r>
            <a:r>
              <a:rPr kumimoji="1" lang="ja-JP" altLang="en-US" sz="1400" b="1" dirty="0"/>
              <a:t>＊２０秒を３回やる。　</a:t>
            </a:r>
            <a:r>
              <a:rPr kumimoji="1" lang="ja-JP" altLang="en-US" sz="1400" dirty="0"/>
              <a:t>次に、</a:t>
            </a:r>
            <a:r>
              <a:rPr kumimoji="1" lang="ja-JP" altLang="en-US" sz="1400" b="1" dirty="0"/>
              <a:t>あ～を</a:t>
            </a:r>
            <a:r>
              <a:rPr kumimoji="1" lang="en-US" altLang="ja-JP" sz="1400" b="1" dirty="0"/>
              <a:t>5</a:t>
            </a:r>
            <a:r>
              <a:rPr kumimoji="1" lang="ja-JP" altLang="en-US" sz="1400" b="1" dirty="0"/>
              <a:t>秒</a:t>
            </a:r>
            <a:r>
              <a:rPr kumimoji="1" lang="en-US" altLang="ja-JP" sz="1400" b="1" dirty="0"/>
              <a:t>5</a:t>
            </a:r>
            <a:r>
              <a:rPr kumimoji="1" lang="ja-JP" altLang="en-US" sz="1400" b="1" dirty="0"/>
              <a:t>回</a:t>
            </a:r>
            <a:r>
              <a:rPr kumimoji="1" lang="ja-JP" altLang="en-US" sz="1400" dirty="0"/>
              <a:t>（一定の力で出す）今度は、</a:t>
            </a:r>
            <a:r>
              <a:rPr kumimoji="1" lang="ja-JP" altLang="en-US" sz="1400" b="1" dirty="0"/>
              <a:t>強く</a:t>
            </a:r>
            <a:r>
              <a:rPr kumimoji="1" lang="ja-JP" altLang="en-US" sz="1600" b="1" dirty="0"/>
              <a:t>あ</a:t>
            </a:r>
            <a:r>
              <a:rPr kumimoji="1" lang="ja-JP" altLang="en-US" sz="1400" b="1" dirty="0"/>
              <a:t>ッ</a:t>
            </a:r>
            <a:r>
              <a:rPr kumimoji="1" lang="ja-JP" altLang="en-US" sz="1400" dirty="0"/>
              <a:t>（強い空気を送る）</a:t>
            </a:r>
            <a:r>
              <a:rPr kumimoji="1" lang="en-US" altLang="ja-JP" sz="1400" dirty="0"/>
              <a:t>5</a:t>
            </a:r>
            <a:r>
              <a:rPr kumimoji="1" lang="ja-JP" altLang="en-US" sz="1400" dirty="0"/>
              <a:t>回。今度は、</a:t>
            </a:r>
            <a:r>
              <a:rPr kumimoji="1" lang="ja-JP" altLang="en-US" sz="1400" b="1" dirty="0"/>
              <a:t>小さな声</a:t>
            </a:r>
            <a:r>
              <a:rPr kumimoji="1" lang="ja-JP" altLang="en-US" sz="1400" dirty="0"/>
              <a:t>を５回⇒</a:t>
            </a:r>
            <a:r>
              <a:rPr kumimoji="1" lang="ja-JP" altLang="en-US" sz="1200" b="1" dirty="0"/>
              <a:t>あああああ。　</a:t>
            </a:r>
            <a:r>
              <a:rPr kumimoji="1" lang="ja-JP" altLang="en-US" sz="1600" b="1" dirty="0"/>
              <a:t>あッ</a:t>
            </a:r>
            <a:r>
              <a:rPr kumimoji="1" lang="ja-JP" altLang="en-US" sz="1400" dirty="0"/>
              <a:t>　</a:t>
            </a:r>
            <a:r>
              <a:rPr kumimoji="1" lang="ja-JP" altLang="en-US" sz="1400" b="1" dirty="0"/>
              <a:t>あ</a:t>
            </a:r>
            <a:r>
              <a:rPr kumimoji="1" lang="ja-JP" altLang="en-US" sz="1400" dirty="0"/>
              <a:t>　</a:t>
            </a:r>
            <a:r>
              <a:rPr kumimoji="1" lang="ja-JP" altLang="en-US" sz="1600" b="1" dirty="0"/>
              <a:t>あッ</a:t>
            </a:r>
            <a:r>
              <a:rPr kumimoji="1" lang="ja-JP" altLang="en-US" sz="1400" dirty="0"/>
              <a:t>　</a:t>
            </a:r>
            <a:r>
              <a:rPr kumimoji="1" lang="ja-JP" altLang="en-US" sz="1400" b="1" dirty="0"/>
              <a:t>あ　</a:t>
            </a:r>
            <a:r>
              <a:rPr kumimoji="1" lang="ja-JP" altLang="en-US" sz="1400" dirty="0"/>
              <a:t>これの使い分けが大事です。カラオケが非常に良い。人が普通話しているのは、</a:t>
            </a:r>
            <a:r>
              <a:rPr kumimoji="1" lang="en-US" altLang="ja-JP" sz="1400" dirty="0"/>
              <a:t>60㏈</a:t>
            </a:r>
            <a:r>
              <a:rPr kumimoji="1" lang="ja-JP" altLang="en-US" sz="1400" dirty="0"/>
              <a:t>くらい。一人ずつ計測（上の写真参照）。人の発話タイミングというのは、声帯が</a:t>
            </a:r>
            <a:r>
              <a:rPr kumimoji="1" lang="en-US" altLang="ja-JP" sz="1400" dirty="0"/>
              <a:t>1</a:t>
            </a:r>
            <a:r>
              <a:rPr kumimoji="1" lang="ja-JP" altLang="en-US" sz="1400" dirty="0"/>
              <a:t>秒間に</a:t>
            </a:r>
            <a:r>
              <a:rPr kumimoji="1" lang="en-US" altLang="ja-JP" sz="1400" dirty="0"/>
              <a:t>5</a:t>
            </a:r>
            <a:r>
              <a:rPr kumimoji="1" lang="ja-JP" altLang="en-US" sz="1400" dirty="0"/>
              <a:t>回動いている。話すときの発話のスピードを落とす。前野さんが喋るのが遅くなってと云ってたが、もう少しゆっくりコントロールする。　</a:t>
            </a:r>
            <a:r>
              <a:rPr kumimoji="1" lang="ja-JP" altLang="en-US" sz="1400" b="1" dirty="0"/>
              <a:t>次ページへ</a:t>
            </a:r>
            <a:endParaRPr kumimoji="1" lang="en-US" altLang="ja-JP" sz="1400" b="1" dirty="0"/>
          </a:p>
          <a:p>
            <a:r>
              <a:rPr kumimoji="1" lang="ja-JP" altLang="en-US" sz="1400" dirty="0"/>
              <a:t>　</a:t>
            </a:r>
          </a:p>
        </p:txBody>
      </p:sp>
      <p:pic>
        <p:nvPicPr>
          <p:cNvPr id="16" name="図 15" descr="レストランのテーブルに置いている様々な家具&#10;&#10;低い精度で自動的に生成された説明">
            <a:extLst>
              <a:ext uri="{FF2B5EF4-FFF2-40B4-BE49-F238E27FC236}">
                <a16:creationId xmlns:a16="http://schemas.microsoft.com/office/drawing/2014/main" id="{E631DEB8-6CC9-0080-FAF5-2895EA88DA1B}"/>
              </a:ext>
            </a:extLst>
          </p:cNvPr>
          <p:cNvPicPr>
            <a:picLocks noChangeAspect="1"/>
          </p:cNvPicPr>
          <p:nvPr/>
        </p:nvPicPr>
        <p:blipFill rotWithShape="1">
          <a:blip r:embed="rId7"/>
          <a:srcRect t="10910" b="23615"/>
          <a:stretch/>
        </p:blipFill>
        <p:spPr>
          <a:xfrm>
            <a:off x="4053602" y="303785"/>
            <a:ext cx="3061092" cy="1503181"/>
          </a:xfrm>
          <a:prstGeom prst="rect">
            <a:avLst/>
          </a:prstGeom>
        </p:spPr>
      </p:pic>
      <p:sp>
        <p:nvSpPr>
          <p:cNvPr id="5" name="矢印: 上向き折線 4">
            <a:extLst>
              <a:ext uri="{FF2B5EF4-FFF2-40B4-BE49-F238E27FC236}">
                <a16:creationId xmlns:a16="http://schemas.microsoft.com/office/drawing/2014/main" id="{3673FFC5-6436-6FB4-8CEC-FFADC21E51C9}"/>
              </a:ext>
            </a:extLst>
          </p:cNvPr>
          <p:cNvSpPr/>
          <p:nvPr/>
        </p:nvSpPr>
        <p:spPr>
          <a:xfrm>
            <a:off x="3672612" y="5768137"/>
            <a:ext cx="214447" cy="316244"/>
          </a:xfrm>
          <a:prstGeom prst="bentUpArrow">
            <a:avLst>
              <a:gd name="adj1" fmla="val 25000"/>
              <a:gd name="adj2" fmla="val 31560"/>
              <a:gd name="adj3" fmla="val 25000"/>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FC2067F-697C-0F35-8BE9-39A464A3FD92}"/>
              </a:ext>
            </a:extLst>
          </p:cNvPr>
          <p:cNvSpPr/>
          <p:nvPr/>
        </p:nvSpPr>
        <p:spPr>
          <a:xfrm>
            <a:off x="4740241" y="281586"/>
            <a:ext cx="1571625" cy="20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奥入瀬ビール工房</a:t>
            </a:r>
          </a:p>
        </p:txBody>
      </p:sp>
      <p:sp>
        <p:nvSpPr>
          <p:cNvPr id="12" name="正方形/長方形 11">
            <a:extLst>
              <a:ext uri="{FF2B5EF4-FFF2-40B4-BE49-F238E27FC236}">
                <a16:creationId xmlns:a16="http://schemas.microsoft.com/office/drawing/2014/main" id="{7BD5184F-C2D2-218E-EBE0-BFCEEB5DFC41}"/>
              </a:ext>
            </a:extLst>
          </p:cNvPr>
          <p:cNvSpPr/>
          <p:nvPr/>
        </p:nvSpPr>
        <p:spPr>
          <a:xfrm>
            <a:off x="4622123" y="1621321"/>
            <a:ext cx="1924050" cy="2078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おいらせロマンパーク</a:t>
            </a:r>
          </a:p>
        </p:txBody>
      </p:sp>
      <p:sp>
        <p:nvSpPr>
          <p:cNvPr id="14" name="正方形/長方形 13">
            <a:extLst>
              <a:ext uri="{FF2B5EF4-FFF2-40B4-BE49-F238E27FC236}">
                <a16:creationId xmlns:a16="http://schemas.microsoft.com/office/drawing/2014/main" id="{CADD8797-1DC3-0C9D-40BE-50D1C3138F91}"/>
              </a:ext>
            </a:extLst>
          </p:cNvPr>
          <p:cNvSpPr/>
          <p:nvPr/>
        </p:nvSpPr>
        <p:spPr>
          <a:xfrm>
            <a:off x="6116465" y="6282573"/>
            <a:ext cx="768744" cy="2150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AR Pゴシック体M" panose="020B0600010101010101" pitchFamily="50" charset="-128"/>
                <a:ea typeface="AR Pゴシック体M" panose="020B0600010101010101" pitchFamily="50" charset="-128"/>
              </a:rPr>
              <a:t>澁屋先生</a:t>
            </a:r>
          </a:p>
        </p:txBody>
      </p:sp>
      <p:sp>
        <p:nvSpPr>
          <p:cNvPr id="15" name="正方形/長方形 14">
            <a:extLst>
              <a:ext uri="{FF2B5EF4-FFF2-40B4-BE49-F238E27FC236}">
                <a16:creationId xmlns:a16="http://schemas.microsoft.com/office/drawing/2014/main" id="{F882D2A4-DB20-32B1-D896-5FAEA372A5A8}"/>
              </a:ext>
            </a:extLst>
          </p:cNvPr>
          <p:cNvSpPr/>
          <p:nvPr/>
        </p:nvSpPr>
        <p:spPr>
          <a:xfrm>
            <a:off x="5526053" y="6451534"/>
            <a:ext cx="734478" cy="1845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AR Pゴシック体M" panose="020B0600010101010101" pitchFamily="50" charset="-128"/>
                <a:ea typeface="AR Pゴシック体M" panose="020B0600010101010101" pitchFamily="50" charset="-128"/>
              </a:rPr>
              <a:t>前野さん</a:t>
            </a:r>
          </a:p>
        </p:txBody>
      </p:sp>
      <p:sp>
        <p:nvSpPr>
          <p:cNvPr id="18" name="テキスト ボックス 17">
            <a:extLst>
              <a:ext uri="{FF2B5EF4-FFF2-40B4-BE49-F238E27FC236}">
                <a16:creationId xmlns:a16="http://schemas.microsoft.com/office/drawing/2014/main" id="{6EC6FFA9-6B7B-5854-0062-ADFA20AB608C}"/>
              </a:ext>
            </a:extLst>
          </p:cNvPr>
          <p:cNvSpPr txBox="1"/>
          <p:nvPr/>
        </p:nvSpPr>
        <p:spPr>
          <a:xfrm>
            <a:off x="6871040" y="6282573"/>
            <a:ext cx="338554" cy="1048288"/>
          </a:xfrm>
          <a:prstGeom prst="rect">
            <a:avLst/>
          </a:prstGeom>
          <a:noFill/>
        </p:spPr>
        <p:txBody>
          <a:bodyPr vert="eaVert" wrap="square" rtlCol="0">
            <a:spAutoFit/>
          </a:bodyPr>
          <a:lstStyle/>
          <a:p>
            <a:r>
              <a:rPr kumimoji="1" lang="ja-JP" altLang="en-US" sz="1000" b="1" dirty="0">
                <a:latin typeface="AR Pゴシック体M" panose="020B0600010101010101" pitchFamily="50" charset="-128"/>
                <a:ea typeface="AR Pゴシック体M" panose="020B0600010101010101" pitchFamily="50" charset="-128"/>
              </a:rPr>
              <a:t>音量測定中です</a:t>
            </a:r>
          </a:p>
        </p:txBody>
      </p:sp>
      <p:sp>
        <p:nvSpPr>
          <p:cNvPr id="20" name="正方形/長方形 19">
            <a:extLst>
              <a:ext uri="{FF2B5EF4-FFF2-40B4-BE49-F238E27FC236}">
                <a16:creationId xmlns:a16="http://schemas.microsoft.com/office/drawing/2014/main" id="{8EB5BA6E-C76E-8E54-D709-343C225F91E7}"/>
              </a:ext>
            </a:extLst>
          </p:cNvPr>
          <p:cNvSpPr/>
          <p:nvPr/>
        </p:nvSpPr>
        <p:spPr>
          <a:xfrm>
            <a:off x="6195027" y="7227390"/>
            <a:ext cx="597452" cy="2005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rgbClr val="FF0000"/>
                </a:solidFill>
                <a:latin typeface="AR Pゴシック体M" panose="020B0600010101010101" pitchFamily="50" charset="-128"/>
                <a:ea typeface="AR Pゴシック体M" panose="020B0600010101010101" pitchFamily="50" charset="-128"/>
              </a:rPr>
              <a:t>85</a:t>
            </a:r>
            <a:r>
              <a:rPr kumimoji="1" lang="ja-JP" altLang="en-US" sz="1000" b="1" dirty="0">
                <a:solidFill>
                  <a:srgbClr val="FF0000"/>
                </a:solidFill>
                <a:latin typeface="AR Pゴシック体M" panose="020B0600010101010101" pitchFamily="50" charset="-128"/>
                <a:ea typeface="AR Pゴシック体M" panose="020B0600010101010101" pitchFamily="50" charset="-128"/>
              </a:rPr>
              <a:t>㏈</a:t>
            </a:r>
          </a:p>
        </p:txBody>
      </p:sp>
      <p:sp>
        <p:nvSpPr>
          <p:cNvPr id="21" name="正方形/長方形 20">
            <a:extLst>
              <a:ext uri="{FF2B5EF4-FFF2-40B4-BE49-F238E27FC236}">
                <a16:creationId xmlns:a16="http://schemas.microsoft.com/office/drawing/2014/main" id="{A0923986-9D0D-7247-5066-371C58247013}"/>
              </a:ext>
            </a:extLst>
          </p:cNvPr>
          <p:cNvSpPr/>
          <p:nvPr/>
        </p:nvSpPr>
        <p:spPr>
          <a:xfrm>
            <a:off x="4040427" y="6355042"/>
            <a:ext cx="753941" cy="259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latin typeface="AR Pゴシック体M" panose="020B0600010101010101" pitchFamily="50" charset="-128"/>
                <a:ea typeface="AR Pゴシック体M" panose="020B0600010101010101" pitchFamily="50" charset="-128"/>
              </a:rPr>
              <a:t>沼田代表</a:t>
            </a:r>
          </a:p>
        </p:txBody>
      </p:sp>
      <p:sp>
        <p:nvSpPr>
          <p:cNvPr id="22" name="正方形/長方形 21">
            <a:extLst>
              <a:ext uri="{FF2B5EF4-FFF2-40B4-BE49-F238E27FC236}">
                <a16:creationId xmlns:a16="http://schemas.microsoft.com/office/drawing/2014/main" id="{2C899474-0477-2ECB-A0CC-1A1EE6463549}"/>
              </a:ext>
            </a:extLst>
          </p:cNvPr>
          <p:cNvSpPr/>
          <p:nvPr/>
        </p:nvSpPr>
        <p:spPr>
          <a:xfrm>
            <a:off x="4112668" y="6806717"/>
            <a:ext cx="455512" cy="1559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rgbClr val="FF0000"/>
                </a:solidFill>
                <a:latin typeface="AR Pゴシック体M" panose="020B0600010101010101" pitchFamily="50" charset="-128"/>
                <a:ea typeface="AR Pゴシック体M" panose="020B0600010101010101" pitchFamily="50" charset="-128"/>
              </a:rPr>
              <a:t>87</a:t>
            </a:r>
            <a:r>
              <a:rPr kumimoji="1" lang="ja-JP" altLang="en-US" sz="1000" b="1" dirty="0">
                <a:solidFill>
                  <a:srgbClr val="FF0000"/>
                </a:solidFill>
                <a:latin typeface="AR Pゴシック体M" panose="020B0600010101010101" pitchFamily="50" charset="-128"/>
                <a:ea typeface="AR Pゴシック体M" panose="020B0600010101010101" pitchFamily="50" charset="-128"/>
              </a:rPr>
              <a:t>㏈</a:t>
            </a:r>
          </a:p>
        </p:txBody>
      </p:sp>
      <p:sp>
        <p:nvSpPr>
          <p:cNvPr id="24" name="正方形/長方形 23">
            <a:extLst>
              <a:ext uri="{FF2B5EF4-FFF2-40B4-BE49-F238E27FC236}">
                <a16:creationId xmlns:a16="http://schemas.microsoft.com/office/drawing/2014/main" id="{6E735C5D-EE89-4F68-6453-05F4ED6FE1E4}"/>
              </a:ext>
            </a:extLst>
          </p:cNvPr>
          <p:cNvSpPr/>
          <p:nvPr/>
        </p:nvSpPr>
        <p:spPr>
          <a:xfrm>
            <a:off x="2799509" y="6405332"/>
            <a:ext cx="684042" cy="1845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AR Pゴシック体M" panose="020B0600010101010101" pitchFamily="50" charset="-128"/>
                <a:ea typeface="AR Pゴシック体M" panose="020B0600010101010101" pitchFamily="50" charset="-128"/>
              </a:rPr>
              <a:t>成田さん</a:t>
            </a:r>
          </a:p>
        </p:txBody>
      </p:sp>
      <p:sp>
        <p:nvSpPr>
          <p:cNvPr id="25" name="正方形/長方形 24">
            <a:extLst>
              <a:ext uri="{FF2B5EF4-FFF2-40B4-BE49-F238E27FC236}">
                <a16:creationId xmlns:a16="http://schemas.microsoft.com/office/drawing/2014/main" id="{BF303431-EB29-7DD9-556A-55C385F8354D}"/>
              </a:ext>
            </a:extLst>
          </p:cNvPr>
          <p:cNvSpPr/>
          <p:nvPr/>
        </p:nvSpPr>
        <p:spPr>
          <a:xfrm>
            <a:off x="2961278" y="7026248"/>
            <a:ext cx="531296" cy="201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rgbClr val="FF0000"/>
                </a:solidFill>
                <a:latin typeface="AR Pゴシック体M" panose="020B0600010101010101" pitchFamily="50" charset="-128"/>
                <a:ea typeface="AR Pゴシック体M" panose="020B0600010101010101" pitchFamily="50" charset="-128"/>
              </a:rPr>
              <a:t>85㏈</a:t>
            </a:r>
            <a:endParaRPr kumimoji="1" lang="ja-JP" altLang="en-US" sz="1000" b="1" dirty="0">
              <a:solidFill>
                <a:srgbClr val="FF0000"/>
              </a:solidFill>
              <a:latin typeface="AR Pゴシック体M" panose="020B0600010101010101" pitchFamily="50" charset="-128"/>
              <a:ea typeface="AR Pゴシック体M" panose="020B0600010101010101" pitchFamily="50" charset="-128"/>
            </a:endParaRPr>
          </a:p>
        </p:txBody>
      </p:sp>
      <p:sp>
        <p:nvSpPr>
          <p:cNvPr id="26" name="正方形/長方形 25">
            <a:extLst>
              <a:ext uri="{FF2B5EF4-FFF2-40B4-BE49-F238E27FC236}">
                <a16:creationId xmlns:a16="http://schemas.microsoft.com/office/drawing/2014/main" id="{B8E3B9B2-1A2B-5721-B05C-E2C96EAD7F38}"/>
              </a:ext>
            </a:extLst>
          </p:cNvPr>
          <p:cNvSpPr/>
          <p:nvPr/>
        </p:nvSpPr>
        <p:spPr>
          <a:xfrm>
            <a:off x="3416004" y="6184647"/>
            <a:ext cx="727665" cy="203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AR Pゴシック体M" panose="020B0600010101010101" pitchFamily="50" charset="-128"/>
                <a:ea typeface="AR Pゴシック体M" panose="020B0600010101010101" pitchFamily="50" charset="-128"/>
              </a:rPr>
              <a:t>澁屋先生</a:t>
            </a:r>
          </a:p>
        </p:txBody>
      </p:sp>
      <p:sp>
        <p:nvSpPr>
          <p:cNvPr id="27" name="テキスト ボックス 26">
            <a:extLst>
              <a:ext uri="{FF2B5EF4-FFF2-40B4-BE49-F238E27FC236}">
                <a16:creationId xmlns:a16="http://schemas.microsoft.com/office/drawing/2014/main" id="{CDFBB7D1-F5CD-8CF4-5CCD-BF776502FCCE}"/>
              </a:ext>
            </a:extLst>
          </p:cNvPr>
          <p:cNvSpPr txBox="1"/>
          <p:nvPr/>
        </p:nvSpPr>
        <p:spPr>
          <a:xfrm>
            <a:off x="188285" y="6129521"/>
            <a:ext cx="2392151" cy="246221"/>
          </a:xfrm>
          <a:prstGeom prst="rect">
            <a:avLst/>
          </a:prstGeom>
          <a:noFill/>
          <a:ln>
            <a:noFill/>
          </a:ln>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上十三地域交流会　</a:t>
            </a:r>
            <a:r>
              <a:rPr kumimoji="1" lang="ja-JP" altLang="en-US" sz="900" b="1" dirty="0">
                <a:solidFill>
                  <a:sysClr val="windowText" lastClr="000000"/>
                </a:solidFill>
                <a:latin typeface="AR Pゴシック体M" panose="020B0600010101010101" pitchFamily="50" charset="-128"/>
                <a:ea typeface="AR Pゴシック体M" panose="020B0600010101010101" pitchFamily="50" charset="-128"/>
              </a:rPr>
              <a:t>全員でぶくぶくに挑戦</a:t>
            </a:r>
          </a:p>
        </p:txBody>
      </p:sp>
      <p:sp>
        <p:nvSpPr>
          <p:cNvPr id="28" name="正方形/長方形 27">
            <a:extLst>
              <a:ext uri="{FF2B5EF4-FFF2-40B4-BE49-F238E27FC236}">
                <a16:creationId xmlns:a16="http://schemas.microsoft.com/office/drawing/2014/main" id="{99EAAEC2-7281-8034-17B2-22BD615683D1}"/>
              </a:ext>
            </a:extLst>
          </p:cNvPr>
          <p:cNvSpPr/>
          <p:nvPr/>
        </p:nvSpPr>
        <p:spPr>
          <a:xfrm>
            <a:off x="682912" y="6332775"/>
            <a:ext cx="637365" cy="2110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市沢さん</a:t>
            </a:r>
          </a:p>
        </p:txBody>
      </p:sp>
      <p:sp>
        <p:nvSpPr>
          <p:cNvPr id="29" name="正方形/長方形 28">
            <a:extLst>
              <a:ext uri="{FF2B5EF4-FFF2-40B4-BE49-F238E27FC236}">
                <a16:creationId xmlns:a16="http://schemas.microsoft.com/office/drawing/2014/main" id="{1B286692-6542-D5EC-7E11-CA656BAED21B}"/>
              </a:ext>
            </a:extLst>
          </p:cNvPr>
          <p:cNvSpPr/>
          <p:nvPr/>
        </p:nvSpPr>
        <p:spPr>
          <a:xfrm>
            <a:off x="1221581" y="6291074"/>
            <a:ext cx="637365" cy="192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高田さん</a:t>
            </a:r>
          </a:p>
        </p:txBody>
      </p:sp>
      <p:sp>
        <p:nvSpPr>
          <p:cNvPr id="30" name="正方形/長方形 29">
            <a:extLst>
              <a:ext uri="{FF2B5EF4-FFF2-40B4-BE49-F238E27FC236}">
                <a16:creationId xmlns:a16="http://schemas.microsoft.com/office/drawing/2014/main" id="{05A8CCEC-095C-4F66-E491-FCABD4E46F2E}"/>
              </a:ext>
            </a:extLst>
          </p:cNvPr>
          <p:cNvSpPr/>
          <p:nvPr/>
        </p:nvSpPr>
        <p:spPr>
          <a:xfrm>
            <a:off x="2037850" y="6639129"/>
            <a:ext cx="684042" cy="185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竹浦さん</a:t>
            </a:r>
          </a:p>
        </p:txBody>
      </p:sp>
      <p:sp>
        <p:nvSpPr>
          <p:cNvPr id="31" name="正方形/長方形 30">
            <a:extLst>
              <a:ext uri="{FF2B5EF4-FFF2-40B4-BE49-F238E27FC236}">
                <a16:creationId xmlns:a16="http://schemas.microsoft.com/office/drawing/2014/main" id="{7689D6C4-06A0-3605-CF2F-B8C7C99BD6E8}"/>
              </a:ext>
            </a:extLst>
          </p:cNvPr>
          <p:cNvSpPr/>
          <p:nvPr/>
        </p:nvSpPr>
        <p:spPr>
          <a:xfrm>
            <a:off x="212260" y="7333476"/>
            <a:ext cx="1039954" cy="1736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成田さんブクブク</a:t>
            </a:r>
          </a:p>
        </p:txBody>
      </p:sp>
      <p:sp>
        <p:nvSpPr>
          <p:cNvPr id="32" name="正方形/長方形 31">
            <a:extLst>
              <a:ext uri="{FF2B5EF4-FFF2-40B4-BE49-F238E27FC236}">
                <a16:creationId xmlns:a16="http://schemas.microsoft.com/office/drawing/2014/main" id="{43BECA44-C99B-95C5-8D04-74BCAF6D8F7E}"/>
              </a:ext>
            </a:extLst>
          </p:cNvPr>
          <p:cNvSpPr/>
          <p:nvPr/>
        </p:nvSpPr>
        <p:spPr>
          <a:xfrm>
            <a:off x="784033" y="6522733"/>
            <a:ext cx="527832" cy="1494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solidFill>
                  <a:srgbClr val="FF0000"/>
                </a:solidFill>
                <a:latin typeface="AR Pゴシック体M" panose="020B0600010101010101" pitchFamily="50" charset="-128"/>
                <a:ea typeface="AR Pゴシック体M" panose="020B0600010101010101" pitchFamily="50" charset="-128"/>
              </a:rPr>
              <a:t>50</a:t>
            </a:r>
            <a:r>
              <a:rPr kumimoji="1" lang="ja-JP" altLang="en-US" sz="900" b="1" dirty="0">
                <a:solidFill>
                  <a:srgbClr val="FF0000"/>
                </a:solidFill>
                <a:latin typeface="AR Pゴシック体M" panose="020B0600010101010101" pitchFamily="50" charset="-128"/>
                <a:ea typeface="AR Pゴシック体M" panose="020B0600010101010101" pitchFamily="50" charset="-128"/>
              </a:rPr>
              <a:t>秒！</a:t>
            </a:r>
          </a:p>
        </p:txBody>
      </p:sp>
      <p:sp>
        <p:nvSpPr>
          <p:cNvPr id="33" name="正方形/長方形 32">
            <a:extLst>
              <a:ext uri="{FF2B5EF4-FFF2-40B4-BE49-F238E27FC236}">
                <a16:creationId xmlns:a16="http://schemas.microsoft.com/office/drawing/2014/main" id="{8E4C6143-1F54-4258-E343-28816D0A3B80}"/>
              </a:ext>
            </a:extLst>
          </p:cNvPr>
          <p:cNvSpPr/>
          <p:nvPr/>
        </p:nvSpPr>
        <p:spPr>
          <a:xfrm>
            <a:off x="1695829" y="7126819"/>
            <a:ext cx="684042" cy="2771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沼田代表</a:t>
            </a:r>
          </a:p>
        </p:txBody>
      </p:sp>
      <p:sp>
        <p:nvSpPr>
          <p:cNvPr id="34" name="正方形/長方形 33">
            <a:extLst>
              <a:ext uri="{FF2B5EF4-FFF2-40B4-BE49-F238E27FC236}">
                <a16:creationId xmlns:a16="http://schemas.microsoft.com/office/drawing/2014/main" id="{BF04752E-BF43-ABF8-0569-AE85E1B3D624}"/>
              </a:ext>
            </a:extLst>
          </p:cNvPr>
          <p:cNvSpPr/>
          <p:nvPr/>
        </p:nvSpPr>
        <p:spPr>
          <a:xfrm>
            <a:off x="2350506" y="7328285"/>
            <a:ext cx="639380" cy="1845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前野さん</a:t>
            </a:r>
          </a:p>
        </p:txBody>
      </p:sp>
    </p:spTree>
    <p:extLst>
      <p:ext uri="{BB962C8B-B14F-4D97-AF65-F5344CB8AC3E}">
        <p14:creationId xmlns:p14="http://schemas.microsoft.com/office/powerpoint/2010/main" val="318992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レビ画面の前に立っている女性&#10;&#10;低い精度で自動的に生成された説明">
            <a:extLst>
              <a:ext uri="{FF2B5EF4-FFF2-40B4-BE49-F238E27FC236}">
                <a16:creationId xmlns:a16="http://schemas.microsoft.com/office/drawing/2014/main" id="{CA6DEA21-BCE2-89C8-303F-7A41F30D3C1E}"/>
              </a:ext>
            </a:extLst>
          </p:cNvPr>
          <p:cNvPicPr>
            <a:picLocks noChangeAspect="1"/>
          </p:cNvPicPr>
          <p:nvPr/>
        </p:nvPicPr>
        <p:blipFill rotWithShape="1">
          <a:blip r:embed="rId2"/>
          <a:srcRect t="4275" b="11062"/>
          <a:stretch/>
        </p:blipFill>
        <p:spPr>
          <a:xfrm>
            <a:off x="4172222" y="2163524"/>
            <a:ext cx="3060152" cy="1943101"/>
          </a:xfrm>
          <a:prstGeom prst="rect">
            <a:avLst/>
          </a:prstGeom>
        </p:spPr>
      </p:pic>
      <p:pic>
        <p:nvPicPr>
          <p:cNvPr id="11" name="図 10" descr="会議室でパソコンを使っている男性&#10;&#10;自動的に生成された説明">
            <a:extLst>
              <a:ext uri="{FF2B5EF4-FFF2-40B4-BE49-F238E27FC236}">
                <a16:creationId xmlns:a16="http://schemas.microsoft.com/office/drawing/2014/main" id="{864FC1B9-0462-5D36-5B21-70C8241CE274}"/>
              </a:ext>
            </a:extLst>
          </p:cNvPr>
          <p:cNvPicPr>
            <a:picLocks noChangeAspect="1"/>
          </p:cNvPicPr>
          <p:nvPr/>
        </p:nvPicPr>
        <p:blipFill rotWithShape="1">
          <a:blip r:embed="rId3"/>
          <a:srcRect t="14937" b="5530"/>
          <a:stretch/>
        </p:blipFill>
        <p:spPr>
          <a:xfrm>
            <a:off x="4172222" y="338136"/>
            <a:ext cx="3060152" cy="1825388"/>
          </a:xfrm>
          <a:prstGeom prst="rect">
            <a:avLst/>
          </a:prstGeom>
        </p:spPr>
      </p:pic>
      <p:sp>
        <p:nvSpPr>
          <p:cNvPr id="12" name="テキスト ボックス 11">
            <a:extLst>
              <a:ext uri="{FF2B5EF4-FFF2-40B4-BE49-F238E27FC236}">
                <a16:creationId xmlns:a16="http://schemas.microsoft.com/office/drawing/2014/main" id="{32A28C11-AD45-2A62-36BF-074B954F0898}"/>
              </a:ext>
            </a:extLst>
          </p:cNvPr>
          <p:cNvSpPr txBox="1"/>
          <p:nvPr/>
        </p:nvSpPr>
        <p:spPr>
          <a:xfrm>
            <a:off x="177663" y="338136"/>
            <a:ext cx="4226171" cy="7201972"/>
          </a:xfrm>
          <a:prstGeom prst="rect">
            <a:avLst/>
          </a:prstGeom>
          <a:noFill/>
        </p:spPr>
        <p:txBody>
          <a:bodyPr wrap="square" rtlCol="0">
            <a:spAutoFit/>
          </a:bodyPr>
          <a:lstStyle/>
          <a:p>
            <a:r>
              <a:rPr kumimoji="1" lang="ja-JP" altLang="en-US" sz="1400" dirty="0"/>
              <a:t>　自分の喋るのは、何十年前の喋るスピードが</a:t>
            </a:r>
            <a:endParaRPr kumimoji="1" lang="en-US" altLang="ja-JP" sz="1400" dirty="0"/>
          </a:p>
          <a:p>
            <a:r>
              <a:rPr kumimoji="1" lang="ja-JP" altLang="en-US" sz="1400" dirty="0"/>
              <a:t>頭に入っている。</a:t>
            </a:r>
            <a:endParaRPr kumimoji="1" lang="en-US" altLang="ja-JP" sz="1400" dirty="0"/>
          </a:p>
          <a:p>
            <a:r>
              <a:rPr kumimoji="1" lang="ja-JP" altLang="en-US" sz="1400" dirty="0"/>
              <a:t>　次に生命保険会社で毎年選ばれる、サラリー</a:t>
            </a:r>
            <a:endParaRPr kumimoji="1" lang="en-US" altLang="ja-JP" sz="1400" dirty="0"/>
          </a:p>
          <a:p>
            <a:r>
              <a:rPr kumimoji="1" lang="ja-JP" altLang="en-US" sz="1400" dirty="0"/>
              <a:t>マン川柳があります。これを実践でゆっくりと</a:t>
            </a:r>
            <a:endParaRPr kumimoji="1" lang="en-US" altLang="ja-JP" sz="1400" dirty="0"/>
          </a:p>
          <a:p>
            <a:r>
              <a:rPr kumimoji="1" lang="ja-JP" altLang="en-US" sz="1400" dirty="0"/>
              <a:t>フリージングで読んでみましょう。　</a:t>
            </a:r>
            <a:r>
              <a:rPr kumimoji="1" lang="ja-JP" altLang="en-US" sz="1400" b="1" dirty="0">
                <a:solidFill>
                  <a:srgbClr val="FF0000"/>
                </a:solidFill>
              </a:rPr>
              <a:t>全員で！</a:t>
            </a:r>
            <a:endParaRPr kumimoji="1" lang="en-US" altLang="ja-JP" sz="1400" b="1" dirty="0">
              <a:solidFill>
                <a:srgbClr val="FF0000"/>
              </a:solidFill>
            </a:endParaRPr>
          </a:p>
          <a:p>
            <a:r>
              <a:rPr kumimoji="1" lang="ja-JP" altLang="en-US" sz="1400" dirty="0"/>
              <a:t>①会社へは　来るなと上司　行けと妻</a:t>
            </a:r>
            <a:endParaRPr kumimoji="1" lang="en-US" altLang="ja-JP" sz="1400" dirty="0"/>
          </a:p>
          <a:p>
            <a:r>
              <a:rPr kumimoji="1" lang="ja-JP" altLang="en-US" sz="1400" dirty="0"/>
              <a:t>②十万円　見ることもなく　妻のもの</a:t>
            </a:r>
            <a:endParaRPr kumimoji="1" lang="en-US" altLang="ja-JP" sz="1400" dirty="0"/>
          </a:p>
          <a:p>
            <a:r>
              <a:rPr kumimoji="1" lang="ja-JP" altLang="en-US" sz="1400" dirty="0"/>
              <a:t>③リモートで　便利な言葉　聞こえません</a:t>
            </a:r>
            <a:endParaRPr kumimoji="1" lang="en-US" altLang="ja-JP" sz="1400" dirty="0"/>
          </a:p>
          <a:p>
            <a:r>
              <a:rPr kumimoji="1" lang="ja-JP" altLang="en-US" sz="1400" dirty="0"/>
              <a:t>④嫁の呼吸　五感で感じろ！　全集中！！！</a:t>
            </a:r>
            <a:endParaRPr kumimoji="1" lang="en-US" altLang="ja-JP" sz="1400" dirty="0"/>
          </a:p>
          <a:p>
            <a:r>
              <a:rPr kumimoji="1" lang="ja-JP" altLang="en-US" sz="1400" dirty="0"/>
              <a:t>⑤じいちゃんに　</a:t>
            </a:r>
            <a:r>
              <a:rPr kumimoji="1" lang="en-US" altLang="ja-JP" sz="1400" dirty="0"/>
              <a:t>J</a:t>
            </a:r>
            <a:r>
              <a:rPr kumimoji="1" lang="ja-JP" altLang="en-US" sz="1400" dirty="0"/>
              <a:t>・</a:t>
            </a:r>
            <a:r>
              <a:rPr kumimoji="1" lang="en-US" altLang="ja-JP" sz="1400" dirty="0"/>
              <a:t>Y</a:t>
            </a:r>
            <a:r>
              <a:rPr kumimoji="1" lang="ja-JP" altLang="en-US" sz="1400" dirty="0"/>
              <a:t>・</a:t>
            </a:r>
            <a:r>
              <a:rPr kumimoji="1" lang="en-US" altLang="ja-JP" sz="1400" dirty="0"/>
              <a:t>pork</a:t>
            </a:r>
            <a:r>
              <a:rPr kumimoji="1" lang="ja-JP" altLang="en-US" sz="1400" dirty="0"/>
              <a:t>の　場所聞かれ</a:t>
            </a:r>
            <a:endParaRPr kumimoji="1" lang="en-US" altLang="ja-JP" sz="1400" dirty="0"/>
          </a:p>
          <a:p>
            <a:r>
              <a:rPr kumimoji="1" lang="ja-JP" altLang="en-US" sz="1400" dirty="0"/>
              <a:t>⑥我が部署は　次世代おらず　５爺（ﾌｧｲﾌﾞｼﾞｰ）</a:t>
            </a:r>
            <a:endParaRPr kumimoji="1" lang="en-US" altLang="ja-JP" sz="1400" dirty="0"/>
          </a:p>
          <a:p>
            <a:r>
              <a:rPr kumimoji="1" lang="ja-JP" altLang="en-US" sz="1400" dirty="0"/>
              <a:t>⑦お父さん　マスク会話も　よくずれる</a:t>
            </a:r>
            <a:endParaRPr kumimoji="1" lang="en-US" altLang="ja-JP" sz="1400" dirty="0"/>
          </a:p>
          <a:p>
            <a:r>
              <a:rPr kumimoji="1" lang="ja-JP" altLang="en-US" sz="1400" dirty="0"/>
              <a:t>⑧</a:t>
            </a:r>
            <a:r>
              <a:rPr kumimoji="1" lang="en-US" altLang="ja-JP" sz="1400" dirty="0"/>
              <a:t>YOASOBI</a:t>
            </a:r>
            <a:r>
              <a:rPr kumimoji="1" lang="ja-JP" altLang="en-US" sz="1400" dirty="0"/>
              <a:t>が　大好きと言い　父あせる</a:t>
            </a:r>
            <a:endParaRPr kumimoji="1" lang="en-US" altLang="ja-JP" sz="1400" dirty="0"/>
          </a:p>
          <a:p>
            <a:r>
              <a:rPr kumimoji="1" lang="ja-JP" altLang="en-US" sz="1400" dirty="0"/>
              <a:t>⑨お若いと　言われマスクを　外せない</a:t>
            </a:r>
            <a:endParaRPr kumimoji="1" lang="en-US" altLang="ja-JP" sz="1400" dirty="0"/>
          </a:p>
          <a:p>
            <a:r>
              <a:rPr kumimoji="1" lang="ja-JP" altLang="en-US" sz="1400" dirty="0"/>
              <a:t>⑩抱き上げた　孫が一言　密ですよ</a:t>
            </a:r>
            <a:endParaRPr kumimoji="1" lang="en-US" altLang="ja-JP" sz="1400" dirty="0"/>
          </a:p>
          <a:p>
            <a:r>
              <a:rPr kumimoji="1" lang="ja-JP" altLang="en-US" sz="1400" dirty="0"/>
              <a:t>　自分なりに音読できる良い教材であると思い</a:t>
            </a:r>
            <a:endParaRPr kumimoji="1" lang="en-US" altLang="ja-JP" sz="1400" dirty="0"/>
          </a:p>
          <a:p>
            <a:r>
              <a:rPr kumimoji="1" lang="ja-JP" altLang="en-US" sz="1400" dirty="0"/>
              <a:t>ます。</a:t>
            </a:r>
            <a:endParaRPr kumimoji="1" lang="en-US" altLang="ja-JP" sz="1400" dirty="0"/>
          </a:p>
          <a:p>
            <a:r>
              <a:rPr kumimoji="1" lang="ja-JP" altLang="en-US" sz="1400" dirty="0"/>
              <a:t>　最後に、トーキングゲームをしましょう。</a:t>
            </a:r>
            <a:endParaRPr kumimoji="1" lang="en-US" altLang="ja-JP" sz="1400" dirty="0"/>
          </a:p>
          <a:p>
            <a:r>
              <a:rPr kumimoji="1" lang="en-US" altLang="ja-JP" sz="1400" dirty="0"/>
              <a:t>1</a:t>
            </a:r>
            <a:r>
              <a:rPr kumimoji="1" lang="ja-JP" altLang="en-US" sz="1400" dirty="0"/>
              <a:t>番～</a:t>
            </a:r>
            <a:r>
              <a:rPr kumimoji="1" lang="en-US" altLang="ja-JP" sz="1400" dirty="0"/>
              <a:t>12</a:t>
            </a:r>
            <a:r>
              <a:rPr kumimoji="1" lang="ja-JP" altLang="en-US" sz="1400" dirty="0"/>
              <a:t>番まである数字から、好きな番号を選</a:t>
            </a:r>
            <a:endParaRPr kumimoji="1" lang="en-US" altLang="ja-JP" sz="1400" dirty="0"/>
          </a:p>
          <a:p>
            <a:r>
              <a:rPr kumimoji="1" lang="ja-JP" altLang="en-US" sz="1400" dirty="0"/>
              <a:t>び、その質問に答えてください。</a:t>
            </a:r>
            <a:endParaRPr kumimoji="1" lang="en-US" altLang="ja-JP" sz="1400" dirty="0"/>
          </a:p>
          <a:p>
            <a:r>
              <a:rPr kumimoji="1" lang="ja-JP" altLang="en-US" sz="1400" dirty="0"/>
              <a:t>　前野さんは、</a:t>
            </a:r>
            <a:r>
              <a:rPr kumimoji="1" lang="en-US" altLang="ja-JP" sz="1400" dirty="0"/>
              <a:t>3</a:t>
            </a:r>
            <a:r>
              <a:rPr kumimoji="1" lang="ja-JP" altLang="en-US" sz="1400" dirty="0"/>
              <a:t>番</a:t>
            </a:r>
            <a:r>
              <a:rPr kumimoji="1" lang="en-US" altLang="ja-JP" sz="1400" dirty="0"/>
              <a:t>､</a:t>
            </a:r>
            <a:r>
              <a:rPr kumimoji="1" lang="ja-JP" altLang="en-US" sz="1400" dirty="0"/>
              <a:t>旅行に行きたいところは？</a:t>
            </a:r>
            <a:endParaRPr kumimoji="1" lang="en-US" altLang="ja-JP" sz="1400" dirty="0"/>
          </a:p>
          <a:p>
            <a:r>
              <a:rPr kumimoji="1" lang="ja-JP" altLang="en-US" sz="1400" dirty="0"/>
              <a:t>ハワイに行きたいです。（何回か行っているので）　沼田代表は、１番、今一番したいこと？</a:t>
            </a:r>
            <a:endParaRPr kumimoji="1" lang="en-US" altLang="ja-JP" sz="1400" dirty="0"/>
          </a:p>
          <a:p>
            <a:r>
              <a:rPr kumimoji="1" lang="ja-JP" altLang="en-US" sz="1400" dirty="0"/>
              <a:t>清酒が飲みたい、今は焼酎のお湯割りを飲んで</a:t>
            </a:r>
            <a:endParaRPr kumimoji="1" lang="en-US" altLang="ja-JP" sz="1400" dirty="0"/>
          </a:p>
          <a:p>
            <a:r>
              <a:rPr kumimoji="1" lang="ja-JP" altLang="en-US" sz="1400" dirty="0"/>
              <a:t>いる。　竹浦さんは、１０番、好きな動物は？</a:t>
            </a:r>
            <a:endParaRPr kumimoji="1" lang="en-US" altLang="ja-JP" sz="1400" dirty="0"/>
          </a:p>
          <a:p>
            <a:r>
              <a:rPr kumimoji="1" lang="ja-JP" altLang="en-US" sz="1400" dirty="0"/>
              <a:t>犬が好き。嫌いな動物は熊です。　高田さんは</a:t>
            </a:r>
            <a:endParaRPr kumimoji="1" lang="en-US" altLang="ja-JP" sz="1400" dirty="0"/>
          </a:p>
          <a:p>
            <a:r>
              <a:rPr kumimoji="1" lang="ja-JP" altLang="en-US" sz="1400" dirty="0"/>
              <a:t>８番、子どもの頃の楽しい思い出は？　中学・</a:t>
            </a:r>
            <a:endParaRPr kumimoji="1" lang="en-US" altLang="ja-JP" sz="1400" dirty="0"/>
          </a:p>
          <a:p>
            <a:r>
              <a:rPr kumimoji="1" lang="ja-JP" altLang="en-US" sz="1400" dirty="0"/>
              <a:t>高校の部活でハンドボールをやっていて、国体</a:t>
            </a:r>
            <a:endParaRPr kumimoji="1" lang="en-US" altLang="ja-JP" sz="1400" dirty="0"/>
          </a:p>
          <a:p>
            <a:r>
              <a:rPr kumimoji="1" lang="ja-JP" altLang="en-US" sz="1400" dirty="0"/>
              <a:t>に出たこと。　市沢さんは、１２番、宝くじが</a:t>
            </a:r>
            <a:endParaRPr kumimoji="1" lang="en-US" altLang="ja-JP" sz="1400" dirty="0"/>
          </a:p>
          <a:p>
            <a:r>
              <a:rPr kumimoji="1" lang="ja-JP" altLang="en-US" sz="1400" dirty="0"/>
              <a:t>当たったら？　奨学金の完済とお家のリフォー</a:t>
            </a:r>
            <a:endParaRPr kumimoji="1" lang="en-US" altLang="ja-JP" sz="1400" dirty="0"/>
          </a:p>
          <a:p>
            <a:r>
              <a:rPr kumimoji="1" lang="ja-JP" altLang="en-US" sz="1400" dirty="0"/>
              <a:t>ムをしたい。</a:t>
            </a:r>
            <a:endParaRPr kumimoji="1" lang="en-US" altLang="ja-JP" sz="1400" dirty="0"/>
          </a:p>
          <a:p>
            <a:endParaRPr kumimoji="1" lang="en-US" altLang="ja-JP" sz="1400" dirty="0"/>
          </a:p>
        </p:txBody>
      </p:sp>
      <p:sp>
        <p:nvSpPr>
          <p:cNvPr id="2" name="テキスト ボックス 1">
            <a:extLst>
              <a:ext uri="{FF2B5EF4-FFF2-40B4-BE49-F238E27FC236}">
                <a16:creationId xmlns:a16="http://schemas.microsoft.com/office/drawing/2014/main" id="{52E4689C-6A0E-796A-F8E5-2A39CC246B42}"/>
              </a:ext>
            </a:extLst>
          </p:cNvPr>
          <p:cNvSpPr txBox="1"/>
          <p:nvPr/>
        </p:nvSpPr>
        <p:spPr>
          <a:xfrm>
            <a:off x="4097472" y="4170819"/>
            <a:ext cx="3209651" cy="2893100"/>
          </a:xfrm>
          <a:prstGeom prst="rect">
            <a:avLst/>
          </a:prstGeom>
          <a:noFill/>
        </p:spPr>
        <p:txBody>
          <a:bodyPr wrap="square" rtlCol="0">
            <a:spAutoFit/>
          </a:bodyPr>
          <a:lstStyle/>
          <a:p>
            <a:r>
              <a:rPr kumimoji="1" lang="ja-JP" altLang="en-US" sz="1400" dirty="0"/>
              <a:t>　澁屋先生は、７番、いま一番気になることは？　アメリカに友人がいるが、</a:t>
            </a:r>
            <a:endParaRPr kumimoji="1" lang="en-US" altLang="ja-JP" sz="1400" dirty="0"/>
          </a:p>
          <a:p>
            <a:r>
              <a:rPr kumimoji="1" lang="ja-JP" altLang="en-US" sz="1400" dirty="0"/>
              <a:t>日本での養育の問題を、まやかしだと</a:t>
            </a:r>
            <a:endParaRPr kumimoji="1" lang="en-US" altLang="ja-JP" sz="1400" dirty="0"/>
          </a:p>
          <a:p>
            <a:r>
              <a:rPr kumimoji="1" lang="ja-JP" altLang="en-US" sz="1400" dirty="0"/>
              <a:t>言われていること。</a:t>
            </a:r>
            <a:endParaRPr kumimoji="1" lang="en-US" altLang="ja-JP" sz="1400" dirty="0"/>
          </a:p>
          <a:p>
            <a:r>
              <a:rPr kumimoji="1" lang="ja-JP" altLang="en-US" sz="1400" dirty="0"/>
              <a:t>　</a:t>
            </a:r>
            <a:r>
              <a:rPr kumimoji="1" lang="en-US" altLang="ja-JP" sz="1400" dirty="0"/>
              <a:t>※</a:t>
            </a:r>
            <a:r>
              <a:rPr kumimoji="1" lang="ja-JP" altLang="en-US" sz="1400" dirty="0"/>
              <a:t>皆さんに大きな声を発してもらい</a:t>
            </a:r>
            <a:endParaRPr kumimoji="1" lang="en-US" altLang="ja-JP" sz="1400" dirty="0"/>
          </a:p>
          <a:p>
            <a:r>
              <a:rPr kumimoji="1" lang="ja-JP" altLang="en-US" sz="1400" dirty="0"/>
              <a:t>　　音量を測定します。</a:t>
            </a:r>
            <a:endParaRPr kumimoji="1" lang="en-US" altLang="ja-JP" sz="1400" dirty="0"/>
          </a:p>
          <a:p>
            <a:r>
              <a:rPr kumimoji="1" lang="ja-JP" altLang="en-US" sz="1400" dirty="0"/>
              <a:t>　携帯のアプリを使い測定します。</a:t>
            </a:r>
            <a:endParaRPr kumimoji="1" lang="en-US" altLang="ja-JP" sz="1400" dirty="0"/>
          </a:p>
          <a:p>
            <a:r>
              <a:rPr kumimoji="1" lang="en-US" altLang="ja-JP" sz="1400" dirty="0"/>
              <a:t>80</a:t>
            </a:r>
            <a:r>
              <a:rPr kumimoji="1" lang="ja-JP" altLang="en-US" sz="1400" dirty="0"/>
              <a:t>㏈以下になると聴きずらくなる。　竹浦さんは</a:t>
            </a:r>
            <a:r>
              <a:rPr kumimoji="1" lang="en-US" altLang="ja-JP" sz="1400" dirty="0"/>
              <a:t>88</a:t>
            </a:r>
            <a:r>
              <a:rPr kumimoji="1" lang="ja-JP" altLang="en-US" sz="1400" dirty="0"/>
              <a:t>㏈。　高田さんは</a:t>
            </a:r>
            <a:r>
              <a:rPr kumimoji="1" lang="en-US" altLang="ja-JP" sz="1400" dirty="0"/>
              <a:t>89</a:t>
            </a:r>
            <a:r>
              <a:rPr kumimoji="1" lang="ja-JP" altLang="en-US" sz="1400" dirty="0"/>
              <a:t>㏈。</a:t>
            </a:r>
            <a:endParaRPr kumimoji="1" lang="en-US" altLang="ja-JP" sz="1400" dirty="0"/>
          </a:p>
          <a:p>
            <a:r>
              <a:rPr kumimoji="1" lang="ja-JP" altLang="en-US" sz="1400" dirty="0"/>
              <a:t>市沢さんは</a:t>
            </a:r>
            <a:r>
              <a:rPr kumimoji="1" lang="en-US" altLang="ja-JP" sz="1400" dirty="0"/>
              <a:t>89</a:t>
            </a:r>
            <a:r>
              <a:rPr kumimoji="1" lang="ja-JP" altLang="en-US" sz="1400" dirty="0"/>
              <a:t>㏈。　成田さんは</a:t>
            </a:r>
            <a:r>
              <a:rPr kumimoji="1" lang="en-US" altLang="ja-JP" sz="1400" dirty="0"/>
              <a:t>85</a:t>
            </a:r>
            <a:r>
              <a:rPr kumimoji="1" lang="ja-JP" altLang="en-US" sz="1400" dirty="0"/>
              <a:t>㏈。</a:t>
            </a:r>
            <a:endParaRPr kumimoji="1" lang="en-US" altLang="ja-JP" sz="1400" dirty="0"/>
          </a:p>
          <a:p>
            <a:r>
              <a:rPr kumimoji="1" lang="ja-JP" altLang="en-US" sz="1400" dirty="0"/>
              <a:t>沼田さんは</a:t>
            </a:r>
            <a:r>
              <a:rPr kumimoji="1" lang="en-US" altLang="ja-JP" sz="1400" dirty="0"/>
              <a:t>87</a:t>
            </a:r>
            <a:r>
              <a:rPr kumimoji="1" lang="ja-JP" altLang="en-US" sz="1400" dirty="0"/>
              <a:t>㏈。　前野さんは</a:t>
            </a:r>
            <a:r>
              <a:rPr kumimoji="1" lang="en-US" altLang="ja-JP" sz="1400" dirty="0"/>
              <a:t>85</a:t>
            </a:r>
            <a:r>
              <a:rPr kumimoji="1" lang="ja-JP" altLang="en-US" sz="1400" dirty="0"/>
              <a:t>㏈でした。</a:t>
            </a:r>
            <a:endParaRPr kumimoji="1" lang="en-US" altLang="ja-JP" sz="1400" dirty="0"/>
          </a:p>
          <a:p>
            <a:r>
              <a:rPr kumimoji="1" lang="ja-JP" altLang="en-US" sz="1400" dirty="0"/>
              <a:t>　皆さん、余裕で声が出ています。</a:t>
            </a:r>
          </a:p>
        </p:txBody>
      </p:sp>
      <p:sp>
        <p:nvSpPr>
          <p:cNvPr id="4" name="矢印: 上向き折線 3">
            <a:extLst>
              <a:ext uri="{FF2B5EF4-FFF2-40B4-BE49-F238E27FC236}">
                <a16:creationId xmlns:a16="http://schemas.microsoft.com/office/drawing/2014/main" id="{650EC385-3AEB-9B03-76AD-4BF0CD507A57}"/>
              </a:ext>
            </a:extLst>
          </p:cNvPr>
          <p:cNvSpPr/>
          <p:nvPr/>
        </p:nvSpPr>
        <p:spPr>
          <a:xfrm>
            <a:off x="3937136" y="6632903"/>
            <a:ext cx="228872" cy="325702"/>
          </a:xfrm>
          <a:prstGeom prst="bentUpArrow">
            <a:avLst>
              <a:gd name="adj1" fmla="val 25000"/>
              <a:gd name="adj2" fmla="val 25000"/>
              <a:gd name="adj3" fmla="val 25000"/>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CA383800-F31F-828C-82AE-EBB602AE1B3C}"/>
              </a:ext>
            </a:extLst>
          </p:cNvPr>
          <p:cNvSpPr/>
          <p:nvPr/>
        </p:nvSpPr>
        <p:spPr>
          <a:xfrm>
            <a:off x="4800600" y="3804137"/>
            <a:ext cx="2171700" cy="2344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サラリーマン川柳　１０選</a:t>
            </a:r>
          </a:p>
        </p:txBody>
      </p:sp>
      <p:sp>
        <p:nvSpPr>
          <p:cNvPr id="7" name="正方形/長方形 6">
            <a:extLst>
              <a:ext uri="{FF2B5EF4-FFF2-40B4-BE49-F238E27FC236}">
                <a16:creationId xmlns:a16="http://schemas.microsoft.com/office/drawing/2014/main" id="{3B603A8E-FDF8-4385-9C4B-3BC8A5EE8B59}"/>
              </a:ext>
            </a:extLst>
          </p:cNvPr>
          <p:cNvSpPr/>
          <p:nvPr/>
        </p:nvSpPr>
        <p:spPr>
          <a:xfrm>
            <a:off x="4524375" y="338136"/>
            <a:ext cx="2200275" cy="2714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上十三地域学習会会場</a:t>
            </a:r>
          </a:p>
        </p:txBody>
      </p:sp>
      <p:sp>
        <p:nvSpPr>
          <p:cNvPr id="8" name="正方形/長方形 7">
            <a:extLst>
              <a:ext uri="{FF2B5EF4-FFF2-40B4-BE49-F238E27FC236}">
                <a16:creationId xmlns:a16="http://schemas.microsoft.com/office/drawing/2014/main" id="{82AD5840-B7E2-7276-0BF4-2014A91896D0}"/>
              </a:ext>
            </a:extLst>
          </p:cNvPr>
          <p:cNvSpPr/>
          <p:nvPr/>
        </p:nvSpPr>
        <p:spPr>
          <a:xfrm>
            <a:off x="6124575" y="1902779"/>
            <a:ext cx="1000125" cy="2299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参加者　８名</a:t>
            </a:r>
          </a:p>
        </p:txBody>
      </p:sp>
      <p:sp>
        <p:nvSpPr>
          <p:cNvPr id="9" name="テキスト ボックス 8">
            <a:extLst>
              <a:ext uri="{FF2B5EF4-FFF2-40B4-BE49-F238E27FC236}">
                <a16:creationId xmlns:a16="http://schemas.microsoft.com/office/drawing/2014/main" id="{001470E7-1FB2-34FA-2D3F-D0B91D8E3FCB}"/>
              </a:ext>
            </a:extLst>
          </p:cNvPr>
          <p:cNvSpPr txBox="1"/>
          <p:nvPr/>
        </p:nvSpPr>
        <p:spPr>
          <a:xfrm>
            <a:off x="3213983" y="10313911"/>
            <a:ext cx="427037" cy="338554"/>
          </a:xfrm>
          <a:prstGeom prst="rect">
            <a:avLst/>
          </a:prstGeom>
          <a:noFill/>
        </p:spPr>
        <p:txBody>
          <a:bodyPr wrap="square" rtlCol="0">
            <a:spAutoFit/>
          </a:bodyPr>
          <a:lstStyle/>
          <a:p>
            <a:r>
              <a:rPr kumimoji="1" lang="ja-JP" altLang="en-US" sz="1600" b="1" dirty="0"/>
              <a:t>６</a:t>
            </a:r>
          </a:p>
        </p:txBody>
      </p:sp>
      <p:sp>
        <p:nvSpPr>
          <p:cNvPr id="10" name="テキスト ボックス 9">
            <a:extLst>
              <a:ext uri="{FF2B5EF4-FFF2-40B4-BE49-F238E27FC236}">
                <a16:creationId xmlns:a16="http://schemas.microsoft.com/office/drawing/2014/main" id="{D2C521EE-4B37-54D8-9B85-B37E2BB8951A}"/>
              </a:ext>
            </a:extLst>
          </p:cNvPr>
          <p:cNvSpPr txBox="1"/>
          <p:nvPr/>
        </p:nvSpPr>
        <p:spPr>
          <a:xfrm>
            <a:off x="291859" y="7017701"/>
            <a:ext cx="3133725" cy="276999"/>
          </a:xfrm>
          <a:prstGeom prst="rect">
            <a:avLst/>
          </a:prstGeom>
          <a:noFill/>
        </p:spPr>
        <p:txBody>
          <a:bodyPr wrap="square" rtlCol="0">
            <a:spAutoFit/>
          </a:bodyPr>
          <a:lstStyle/>
          <a:p>
            <a:r>
              <a:rPr kumimoji="1" lang="ja-JP" altLang="en-US" sz="1200" b="1" dirty="0"/>
              <a:t>令和</a:t>
            </a:r>
            <a:r>
              <a:rPr kumimoji="1" lang="en-US" altLang="ja-JP" sz="1200" b="1" dirty="0"/>
              <a:t>5</a:t>
            </a:r>
            <a:r>
              <a:rPr kumimoji="1" lang="ja-JP" altLang="en-US" sz="1200" b="1" dirty="0"/>
              <a:t>年</a:t>
            </a:r>
            <a:r>
              <a:rPr kumimoji="1" lang="en-US" altLang="ja-JP" sz="1200" b="1" dirty="0"/>
              <a:t>10</a:t>
            </a:r>
            <a:r>
              <a:rPr kumimoji="1" lang="ja-JP" altLang="en-US" sz="1200" b="1" dirty="0"/>
              <a:t>月</a:t>
            </a:r>
            <a:r>
              <a:rPr kumimoji="1" lang="en-US" altLang="ja-JP" sz="1200" b="1" dirty="0"/>
              <a:t>23</a:t>
            </a:r>
            <a:r>
              <a:rPr kumimoji="1" lang="ja-JP" altLang="en-US" sz="1200" b="1" dirty="0"/>
              <a:t>日（日）八戸市福祉公民館</a:t>
            </a:r>
          </a:p>
        </p:txBody>
      </p:sp>
      <p:sp>
        <p:nvSpPr>
          <p:cNvPr id="13" name="四角形: 角を丸くする 12">
            <a:extLst>
              <a:ext uri="{FF2B5EF4-FFF2-40B4-BE49-F238E27FC236}">
                <a16:creationId xmlns:a16="http://schemas.microsoft.com/office/drawing/2014/main" id="{1C1181A0-13E1-D3EE-8E05-DDAC76AD3A0C}"/>
              </a:ext>
            </a:extLst>
          </p:cNvPr>
          <p:cNvSpPr/>
          <p:nvPr/>
        </p:nvSpPr>
        <p:spPr>
          <a:xfrm>
            <a:off x="305232" y="7274676"/>
            <a:ext cx="2973663" cy="338554"/>
          </a:xfrm>
          <a:prstGeom prst="roundRect">
            <a:avLst/>
          </a:prstGeom>
          <a:solidFill>
            <a:srgbClr val="FF99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HG丸ｺﾞｼｯｸM-PRO" panose="020F0600000000000000" pitchFamily="50" charset="-128"/>
                <a:ea typeface="HG丸ｺﾞｼｯｸM-PRO" panose="020F0600000000000000" pitchFamily="50" charset="-128"/>
              </a:rPr>
              <a:t>八戸地域</a:t>
            </a:r>
            <a:r>
              <a:rPr kumimoji="1" lang="ja-JP" altLang="en-US" sz="1600" b="1" dirty="0">
                <a:latin typeface="HG丸ｺﾞｼｯｸM-PRO" panose="020F0600000000000000" pitchFamily="50" charset="-128"/>
                <a:ea typeface="HG丸ｺﾞｼｯｸM-PRO" panose="020F0600000000000000" pitchFamily="50" charset="-128"/>
              </a:rPr>
              <a:t>　生活相談会</a:t>
            </a:r>
          </a:p>
        </p:txBody>
      </p:sp>
      <p:sp>
        <p:nvSpPr>
          <p:cNvPr id="16" name="テキスト ボックス 15">
            <a:extLst>
              <a:ext uri="{FF2B5EF4-FFF2-40B4-BE49-F238E27FC236}">
                <a16:creationId xmlns:a16="http://schemas.microsoft.com/office/drawing/2014/main" id="{8565E713-9E5E-E9D0-F670-60B6FC7263A1}"/>
              </a:ext>
            </a:extLst>
          </p:cNvPr>
          <p:cNvSpPr txBox="1"/>
          <p:nvPr/>
        </p:nvSpPr>
        <p:spPr>
          <a:xfrm>
            <a:off x="177663" y="7613230"/>
            <a:ext cx="3362325" cy="2893100"/>
          </a:xfrm>
          <a:prstGeom prst="rect">
            <a:avLst/>
          </a:prstGeom>
          <a:noFill/>
        </p:spPr>
        <p:txBody>
          <a:bodyPr wrap="square" rtlCol="0">
            <a:spAutoFit/>
          </a:bodyPr>
          <a:lstStyle/>
          <a:p>
            <a:r>
              <a:rPr kumimoji="1" lang="ja-JP" altLang="en-US" sz="1400" dirty="0"/>
              <a:t>　八戸地域の生活相談会をハーモニーナースナースステーション難病看護師尾崎景子氏をお迎えし、開催しました。</a:t>
            </a:r>
            <a:endParaRPr kumimoji="1" lang="en-US" altLang="ja-JP" sz="1400" dirty="0"/>
          </a:p>
          <a:p>
            <a:r>
              <a:rPr kumimoji="1" lang="ja-JP" altLang="en-US" sz="1400" dirty="0"/>
              <a:t>　事務局の山下さんは、連絡を取っていたが、それぞれ都合があって欠席が多く、きょうは、このメンバーで行ないます。尾崎さんから今日は色々準備してきましたが、この人数なので、皆さんのお話を聴いて進めていきます。</a:t>
            </a:r>
            <a:endParaRPr kumimoji="1" lang="en-US" altLang="ja-JP" sz="1400" dirty="0"/>
          </a:p>
          <a:p>
            <a:r>
              <a:rPr kumimoji="1" lang="ja-JP" altLang="en-US" sz="1400" dirty="0"/>
              <a:t>　山下代表は、行きたいけど行けない</a:t>
            </a:r>
            <a:endParaRPr kumimoji="1" lang="en-US" altLang="ja-JP" sz="1400" dirty="0"/>
          </a:p>
          <a:p>
            <a:r>
              <a:rPr kumimoji="1" lang="ja-JP" altLang="en-US" sz="1400" dirty="0"/>
              <a:t>そういうことが続くと友達も遠くなる</a:t>
            </a:r>
            <a:endParaRPr kumimoji="1" lang="en-US" altLang="ja-JP" sz="1400" dirty="0"/>
          </a:p>
          <a:p>
            <a:r>
              <a:rPr kumimoji="1" lang="ja-JP" altLang="en-US" sz="1400" dirty="0"/>
              <a:t>普段は、スーパーに行くくらい、スーパーのカートを押す。</a:t>
            </a:r>
          </a:p>
        </p:txBody>
      </p:sp>
      <p:sp>
        <p:nvSpPr>
          <p:cNvPr id="17" name="テキスト ボックス 16">
            <a:extLst>
              <a:ext uri="{FF2B5EF4-FFF2-40B4-BE49-F238E27FC236}">
                <a16:creationId xmlns:a16="http://schemas.microsoft.com/office/drawing/2014/main" id="{AE66CEF6-A795-A98C-136A-ED4D672EC9D1}"/>
              </a:ext>
            </a:extLst>
          </p:cNvPr>
          <p:cNvSpPr txBox="1"/>
          <p:nvPr/>
        </p:nvSpPr>
        <p:spPr>
          <a:xfrm>
            <a:off x="3385610" y="7178993"/>
            <a:ext cx="3947600" cy="3323987"/>
          </a:xfrm>
          <a:prstGeom prst="rect">
            <a:avLst/>
          </a:prstGeom>
          <a:noFill/>
        </p:spPr>
        <p:txBody>
          <a:bodyPr wrap="square" rtlCol="0">
            <a:spAutoFit/>
          </a:bodyPr>
          <a:lstStyle/>
          <a:p>
            <a:r>
              <a:rPr kumimoji="1" lang="ja-JP" altLang="en-US" sz="1400" dirty="0"/>
              <a:t>そうしないと更にに歩けな</a:t>
            </a:r>
            <a:endParaRPr kumimoji="1" lang="en-US" altLang="ja-JP" sz="1400" dirty="0"/>
          </a:p>
          <a:p>
            <a:r>
              <a:rPr kumimoji="1" lang="ja-JP" altLang="en-US" sz="1400" dirty="0"/>
              <a:t>くなる。スーパーの段差を</a:t>
            </a:r>
            <a:endParaRPr kumimoji="1" lang="en-US" altLang="ja-JP" sz="1400" dirty="0"/>
          </a:p>
          <a:p>
            <a:r>
              <a:rPr kumimoji="1" lang="ja-JP" altLang="en-US" sz="1400" dirty="0"/>
              <a:t>乗り越えるときに転んだ。</a:t>
            </a:r>
            <a:endParaRPr kumimoji="1" lang="en-US" altLang="ja-JP" sz="1400" dirty="0"/>
          </a:p>
          <a:p>
            <a:r>
              <a:rPr kumimoji="1" lang="ja-JP" altLang="en-US" sz="1400" dirty="0"/>
              <a:t>以前は、２階への上り下り</a:t>
            </a:r>
            <a:endParaRPr kumimoji="1" lang="en-US" altLang="ja-JP" sz="1400" dirty="0"/>
          </a:p>
          <a:p>
            <a:r>
              <a:rPr kumimoji="1" lang="ja-JP" altLang="en-US" sz="1400" dirty="0"/>
              <a:t>を１日に</a:t>
            </a:r>
            <a:r>
              <a:rPr kumimoji="1" lang="en-US" altLang="ja-JP" sz="1400" dirty="0"/>
              <a:t>4</a:t>
            </a:r>
            <a:r>
              <a:rPr kumimoji="1" lang="ja-JP" altLang="en-US" sz="1400" dirty="0"/>
              <a:t>回～</a:t>
            </a:r>
            <a:r>
              <a:rPr kumimoji="1" lang="en-US" altLang="ja-JP" sz="1400" dirty="0"/>
              <a:t>5</a:t>
            </a:r>
            <a:r>
              <a:rPr kumimoji="1" lang="ja-JP" altLang="en-US" sz="1400" dirty="0"/>
              <a:t>回していた</a:t>
            </a:r>
            <a:endParaRPr kumimoji="1" lang="en-US" altLang="ja-JP" sz="1400" dirty="0"/>
          </a:p>
          <a:p>
            <a:r>
              <a:rPr kumimoji="1" lang="ja-JP" altLang="en-US" sz="1400" dirty="0"/>
              <a:t>が、きつくなって、１階に生活を変えたら歩くのが駄目になった。吉田さんは、摑まって立ち上がることはできる。家の中は、歩行器で移動している。週</a:t>
            </a:r>
            <a:r>
              <a:rPr kumimoji="1" lang="en-US" altLang="ja-JP" sz="1400" dirty="0"/>
              <a:t>2</a:t>
            </a:r>
            <a:r>
              <a:rPr kumimoji="1" lang="ja-JP" altLang="en-US" sz="1400" dirty="0"/>
              <a:t>回通所でリハビリに行っている。</a:t>
            </a:r>
            <a:endParaRPr kumimoji="1" lang="en-US" altLang="ja-JP" sz="1400" dirty="0"/>
          </a:p>
          <a:p>
            <a:r>
              <a:rPr kumimoji="1" lang="ja-JP" altLang="en-US" sz="1400" dirty="0"/>
              <a:t>　現在、要介護２。山下さんも要介護２、ドクターから</a:t>
            </a:r>
            <a:r>
              <a:rPr kumimoji="1" lang="en-US" altLang="ja-JP" sz="1400" dirty="0"/>
              <a:t>10</a:t>
            </a:r>
            <a:r>
              <a:rPr kumimoji="1" lang="ja-JP" altLang="en-US" sz="1400" dirty="0"/>
              <a:t>年で車椅子と云われた。コロナの関係もあって、外出とか控えたことも影響している。吉田さんは、リハビリは午前・午後の選択が出来る。医療保険だと上限額を超えると返ってくる。　　　　　　　　　　</a:t>
            </a:r>
            <a:r>
              <a:rPr kumimoji="1" lang="ja-JP" altLang="en-US" sz="1400" b="1" dirty="0"/>
              <a:t>次ページへ</a:t>
            </a:r>
            <a:endParaRPr kumimoji="1" lang="en-US" altLang="ja-JP" sz="1400" b="1" dirty="0"/>
          </a:p>
        </p:txBody>
      </p:sp>
      <p:pic>
        <p:nvPicPr>
          <p:cNvPr id="18" name="図 17" descr="窓, 屋内, テーブル, 座る が含まれている画像&#10;&#10;自動的に生成された説明">
            <a:extLst>
              <a:ext uri="{FF2B5EF4-FFF2-40B4-BE49-F238E27FC236}">
                <a16:creationId xmlns:a16="http://schemas.microsoft.com/office/drawing/2014/main" id="{E3FB3D5B-792E-298E-89BA-20555E2258D4}"/>
              </a:ext>
            </a:extLst>
          </p:cNvPr>
          <p:cNvPicPr>
            <a:picLocks noChangeAspect="1"/>
          </p:cNvPicPr>
          <p:nvPr/>
        </p:nvPicPr>
        <p:blipFill>
          <a:blip r:embed="rId4"/>
          <a:stretch>
            <a:fillRect/>
          </a:stretch>
        </p:blipFill>
        <p:spPr>
          <a:xfrm>
            <a:off x="5755093" y="7128113"/>
            <a:ext cx="1471402" cy="1103552"/>
          </a:xfrm>
          <a:prstGeom prst="rect">
            <a:avLst/>
          </a:prstGeom>
        </p:spPr>
      </p:pic>
      <p:sp>
        <p:nvSpPr>
          <p:cNvPr id="19" name="正方形/長方形 18">
            <a:extLst>
              <a:ext uri="{FF2B5EF4-FFF2-40B4-BE49-F238E27FC236}">
                <a16:creationId xmlns:a16="http://schemas.microsoft.com/office/drawing/2014/main" id="{BB7C4CFA-CD04-9483-E5AB-036090A06202}"/>
              </a:ext>
            </a:extLst>
          </p:cNvPr>
          <p:cNvSpPr/>
          <p:nvPr/>
        </p:nvSpPr>
        <p:spPr>
          <a:xfrm>
            <a:off x="5703052" y="7063919"/>
            <a:ext cx="1012433" cy="2692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AR丸ゴシック体M" panose="020B0609010101010101" pitchFamily="49" charset="-128"/>
                <a:ea typeface="AR丸ゴシック体M" panose="020B0609010101010101" pitchFamily="49" charset="-128"/>
              </a:rPr>
              <a:t>尾崎景子氏</a:t>
            </a:r>
          </a:p>
        </p:txBody>
      </p:sp>
      <p:sp>
        <p:nvSpPr>
          <p:cNvPr id="14" name="矢印: 上向き折線 13">
            <a:extLst>
              <a:ext uri="{FF2B5EF4-FFF2-40B4-BE49-F238E27FC236}">
                <a16:creationId xmlns:a16="http://schemas.microsoft.com/office/drawing/2014/main" id="{868CAAF6-8737-72D4-A643-D9C27E3977D0}"/>
              </a:ext>
            </a:extLst>
          </p:cNvPr>
          <p:cNvSpPr/>
          <p:nvPr/>
        </p:nvSpPr>
        <p:spPr>
          <a:xfrm>
            <a:off x="3123028" y="10097778"/>
            <a:ext cx="301199" cy="264402"/>
          </a:xfrm>
          <a:prstGeom prst="bentUpArrow">
            <a:avLst>
              <a:gd name="adj1" fmla="val 21114"/>
              <a:gd name="adj2" fmla="val 25000"/>
              <a:gd name="adj3" fmla="val 25000"/>
            </a:avLst>
          </a:prstGeom>
          <a:noFill/>
          <a:ln w="190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A687ECA3-C21C-013E-4896-3E9F4E5D8B5A}"/>
              </a:ext>
            </a:extLst>
          </p:cNvPr>
          <p:cNvSpPr/>
          <p:nvPr/>
        </p:nvSpPr>
        <p:spPr>
          <a:xfrm>
            <a:off x="4097472" y="2749367"/>
            <a:ext cx="701750" cy="2344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latin typeface="AR Pゴシック体M" panose="020B0600010101010101" pitchFamily="50" charset="-128"/>
                <a:ea typeface="AR Pゴシック体M" panose="020B0600010101010101" pitchFamily="50" charset="-128"/>
              </a:rPr>
              <a:t>澁屋先生</a:t>
            </a:r>
          </a:p>
        </p:txBody>
      </p:sp>
    </p:spTree>
    <p:extLst>
      <p:ext uri="{BB962C8B-B14F-4D97-AF65-F5344CB8AC3E}">
        <p14:creationId xmlns:p14="http://schemas.microsoft.com/office/powerpoint/2010/main" val="3944296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床, 屋内, 人, 暮らし が含まれている画像&#10;&#10;自動的に生成された説明">
            <a:extLst>
              <a:ext uri="{FF2B5EF4-FFF2-40B4-BE49-F238E27FC236}">
                <a16:creationId xmlns:a16="http://schemas.microsoft.com/office/drawing/2014/main" id="{30A9D956-7B2E-BF7F-E88F-015D66B0BAC0}"/>
              </a:ext>
            </a:extLst>
          </p:cNvPr>
          <p:cNvPicPr>
            <a:picLocks noChangeAspect="1"/>
          </p:cNvPicPr>
          <p:nvPr/>
        </p:nvPicPr>
        <p:blipFill rotWithShape="1">
          <a:blip r:embed="rId2"/>
          <a:srcRect l="11963" t="7268" r="12494"/>
          <a:stretch/>
        </p:blipFill>
        <p:spPr>
          <a:xfrm>
            <a:off x="5738989" y="8831470"/>
            <a:ext cx="1468850" cy="1352321"/>
          </a:xfrm>
          <a:prstGeom prst="rect">
            <a:avLst/>
          </a:prstGeom>
        </p:spPr>
      </p:pic>
      <p:sp>
        <p:nvSpPr>
          <p:cNvPr id="2" name="テキスト ボックス 1">
            <a:extLst>
              <a:ext uri="{FF2B5EF4-FFF2-40B4-BE49-F238E27FC236}">
                <a16:creationId xmlns:a16="http://schemas.microsoft.com/office/drawing/2014/main" id="{4521C730-779E-9688-90A2-50253D5A56B7}"/>
              </a:ext>
            </a:extLst>
          </p:cNvPr>
          <p:cNvSpPr txBox="1"/>
          <p:nvPr/>
        </p:nvSpPr>
        <p:spPr>
          <a:xfrm>
            <a:off x="308226" y="349322"/>
            <a:ext cx="3821986" cy="4832092"/>
          </a:xfrm>
          <a:prstGeom prst="rect">
            <a:avLst/>
          </a:prstGeom>
          <a:noFill/>
        </p:spPr>
        <p:txBody>
          <a:bodyPr wrap="square" rtlCol="0">
            <a:spAutoFit/>
          </a:bodyPr>
          <a:lstStyle/>
          <a:p>
            <a:r>
              <a:rPr kumimoji="1" lang="ja-JP" altLang="en-US" sz="1400" dirty="0"/>
              <a:t>山下代表は、めまいするときは、目をつむって動かない。市販の酔い止め「トラベルミン」を飲んで効いた。　村井さんは、食べることが楽しみ。台所で転んで</a:t>
            </a:r>
            <a:r>
              <a:rPr kumimoji="1" lang="en-US" altLang="ja-JP" sz="1400" dirty="0"/>
              <a:t>2</a:t>
            </a:r>
            <a:r>
              <a:rPr kumimoji="1" lang="ja-JP" altLang="en-US" sz="1400" dirty="0"/>
              <a:t>回骨折し、入院したが、上手く転ぶ方法あれば教えて欲しい。　山下代表は、転びそうになったら、前に手をついて、お尻をドスンとついている。</a:t>
            </a:r>
            <a:endParaRPr kumimoji="1" lang="en-US" altLang="ja-JP" sz="1400" dirty="0"/>
          </a:p>
          <a:p>
            <a:r>
              <a:rPr kumimoji="1" lang="ja-JP" altLang="en-US" sz="1400" dirty="0"/>
              <a:t>　村井さんは、台所でよく転ぶ。　山下代表</a:t>
            </a:r>
            <a:endParaRPr kumimoji="1" lang="en-US" altLang="ja-JP" sz="1400" dirty="0"/>
          </a:p>
          <a:p>
            <a:r>
              <a:rPr kumimoji="1" lang="ja-JP" altLang="en-US" sz="1400" dirty="0"/>
              <a:t>は、手の届く範囲に物を置いている。　尾崎さんから、手の握力は大丈夫。　村井さん、</a:t>
            </a:r>
            <a:endParaRPr kumimoji="1" lang="en-US" altLang="ja-JP" sz="1400" dirty="0"/>
          </a:p>
          <a:p>
            <a:r>
              <a:rPr kumimoji="1" lang="ja-JP" altLang="en-US" sz="1400" dirty="0"/>
              <a:t>週１回、生協のリハビリ通っている。自宅で毎日ペットボトルにストローを差し、ブクブクをやっている。　尾崎さんからは、ブクブクは良いと思いますと。　山下代表は、声を出して言うよりも、指さして指示している。尾崎さんから、話す訓練では音読が良いと思う。新聞等を読むことが良いと思う。あと、皆さんよく眠れていますか？　吉田さんは、よく眠れていいる。　山下代表は、夜中２回ぐらいトイレに行く。相談会は、少人数での開催となりましたが、日常生活での近況や意見交換、情報交換等が出来ました。</a:t>
            </a:r>
          </a:p>
        </p:txBody>
      </p:sp>
      <p:pic>
        <p:nvPicPr>
          <p:cNvPr id="4" name="図 3" descr="草, 屋外, フィールド, 建物 が含まれている画像&#10;&#10;自動的に生成された説明">
            <a:extLst>
              <a:ext uri="{FF2B5EF4-FFF2-40B4-BE49-F238E27FC236}">
                <a16:creationId xmlns:a16="http://schemas.microsoft.com/office/drawing/2014/main" id="{60698CAA-C74C-1DA7-3501-35418B10F30C}"/>
              </a:ext>
            </a:extLst>
          </p:cNvPr>
          <p:cNvPicPr>
            <a:picLocks noChangeAspect="1"/>
          </p:cNvPicPr>
          <p:nvPr/>
        </p:nvPicPr>
        <p:blipFill>
          <a:blip r:embed="rId3"/>
          <a:stretch>
            <a:fillRect/>
          </a:stretch>
        </p:blipFill>
        <p:spPr>
          <a:xfrm>
            <a:off x="4153345" y="494780"/>
            <a:ext cx="3027450" cy="2270588"/>
          </a:xfrm>
          <a:prstGeom prst="rect">
            <a:avLst/>
          </a:prstGeom>
        </p:spPr>
      </p:pic>
      <p:sp>
        <p:nvSpPr>
          <p:cNvPr id="9" name="四角形: 角を丸くする 8">
            <a:extLst>
              <a:ext uri="{FF2B5EF4-FFF2-40B4-BE49-F238E27FC236}">
                <a16:creationId xmlns:a16="http://schemas.microsoft.com/office/drawing/2014/main" id="{337397EF-8A24-9959-71B1-68605F662497}"/>
              </a:ext>
            </a:extLst>
          </p:cNvPr>
          <p:cNvSpPr/>
          <p:nvPr/>
        </p:nvSpPr>
        <p:spPr>
          <a:xfrm>
            <a:off x="380144" y="5400727"/>
            <a:ext cx="3472665" cy="438550"/>
          </a:xfrm>
          <a:prstGeom prst="roundRect">
            <a:avLst/>
          </a:prstGeom>
          <a:solidFill>
            <a:srgbClr val="CCFF33"/>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ysClr val="windowText" lastClr="000000"/>
                </a:solidFill>
                <a:latin typeface="AR P浪漫明朝体U" panose="020B0600010101010101" pitchFamily="50" charset="-128"/>
                <a:ea typeface="AR P浪漫明朝体U" panose="020B0600010101010101" pitchFamily="50" charset="-128"/>
              </a:rPr>
              <a:t>西北五地域</a:t>
            </a:r>
            <a:r>
              <a:rPr kumimoji="1" lang="ja-JP" altLang="en-US" sz="1600" dirty="0">
                <a:solidFill>
                  <a:sysClr val="windowText" lastClr="000000"/>
                </a:solidFill>
                <a:latin typeface="AR P浪漫明朝体U" panose="020B0600010101010101" pitchFamily="50" charset="-128"/>
                <a:ea typeface="AR P浪漫明朝体U" panose="020B0600010101010101" pitchFamily="50" charset="-128"/>
              </a:rPr>
              <a:t>　　ヨガ教室開催</a:t>
            </a:r>
          </a:p>
        </p:txBody>
      </p:sp>
      <p:sp>
        <p:nvSpPr>
          <p:cNvPr id="10" name="テキスト ボックス 9">
            <a:extLst>
              <a:ext uri="{FF2B5EF4-FFF2-40B4-BE49-F238E27FC236}">
                <a16:creationId xmlns:a16="http://schemas.microsoft.com/office/drawing/2014/main" id="{0822590A-AED6-F0F3-EDFC-1568CF001C40}"/>
              </a:ext>
            </a:extLst>
          </p:cNvPr>
          <p:cNvSpPr txBox="1"/>
          <p:nvPr/>
        </p:nvSpPr>
        <p:spPr>
          <a:xfrm>
            <a:off x="297952" y="5123728"/>
            <a:ext cx="3637050" cy="276999"/>
          </a:xfrm>
          <a:prstGeom prst="rect">
            <a:avLst/>
          </a:prstGeom>
          <a:noFill/>
        </p:spPr>
        <p:txBody>
          <a:bodyPr wrap="square" rtlCol="0">
            <a:spAutoFit/>
          </a:bodyPr>
          <a:lstStyle/>
          <a:p>
            <a:r>
              <a:rPr kumimoji="1" lang="ja-JP" altLang="en-US" sz="1200" b="1" dirty="0"/>
              <a:t>令和</a:t>
            </a:r>
            <a:r>
              <a:rPr kumimoji="1" lang="en-US" altLang="ja-JP" sz="1200" b="1" dirty="0"/>
              <a:t>5</a:t>
            </a:r>
            <a:r>
              <a:rPr kumimoji="1" lang="ja-JP" altLang="en-US" sz="1200" b="1" dirty="0"/>
              <a:t>年</a:t>
            </a:r>
            <a:r>
              <a:rPr kumimoji="1" lang="en-US" altLang="ja-JP" sz="1200" b="1" dirty="0"/>
              <a:t>10</a:t>
            </a:r>
            <a:r>
              <a:rPr kumimoji="1" lang="ja-JP" altLang="en-US" sz="1200" b="1" dirty="0"/>
              <a:t>月</a:t>
            </a:r>
            <a:r>
              <a:rPr kumimoji="1" lang="en-US" altLang="ja-JP" sz="1200" b="1" dirty="0"/>
              <a:t>29</a:t>
            </a:r>
            <a:r>
              <a:rPr kumimoji="1" lang="ja-JP" altLang="en-US" sz="1100" b="1" dirty="0"/>
              <a:t>日  髙橋デイサービスリハビリセンター</a:t>
            </a:r>
          </a:p>
        </p:txBody>
      </p:sp>
      <p:sp>
        <p:nvSpPr>
          <p:cNvPr id="13" name="正方形/長方形 12">
            <a:extLst>
              <a:ext uri="{FF2B5EF4-FFF2-40B4-BE49-F238E27FC236}">
                <a16:creationId xmlns:a16="http://schemas.microsoft.com/office/drawing/2014/main" id="{A5348F76-465D-3E71-6F8C-1F57D3A60110}"/>
              </a:ext>
            </a:extLst>
          </p:cNvPr>
          <p:cNvSpPr/>
          <p:nvPr/>
        </p:nvSpPr>
        <p:spPr>
          <a:xfrm>
            <a:off x="4681144" y="385124"/>
            <a:ext cx="1880170" cy="2909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ysClr val="windowText" lastClr="000000"/>
                </a:solidFill>
                <a:latin typeface="AR P新藝体H" panose="040B0900000000000000" pitchFamily="50" charset="-128"/>
                <a:ea typeface="AR P新藝体H" panose="040B0900000000000000" pitchFamily="50" charset="-128"/>
              </a:rPr>
              <a:t>おいらせ町　阿光坊古墳群</a:t>
            </a:r>
          </a:p>
        </p:txBody>
      </p:sp>
      <p:pic>
        <p:nvPicPr>
          <p:cNvPr id="15" name="図 14" descr="部屋の中で椅子に座っている人たち&#10;&#10;低い精度で自動的に生成された説明">
            <a:extLst>
              <a:ext uri="{FF2B5EF4-FFF2-40B4-BE49-F238E27FC236}">
                <a16:creationId xmlns:a16="http://schemas.microsoft.com/office/drawing/2014/main" id="{C6164AE8-23EE-AB96-9336-7FA17EDBB3D1}"/>
              </a:ext>
            </a:extLst>
          </p:cNvPr>
          <p:cNvPicPr>
            <a:picLocks noChangeAspect="1"/>
          </p:cNvPicPr>
          <p:nvPr/>
        </p:nvPicPr>
        <p:blipFill rotWithShape="1">
          <a:blip r:embed="rId4"/>
          <a:srcRect t="13290" b="7027"/>
          <a:stretch/>
        </p:blipFill>
        <p:spPr>
          <a:xfrm>
            <a:off x="4153345" y="3306559"/>
            <a:ext cx="3027450" cy="1809253"/>
          </a:xfrm>
          <a:prstGeom prst="rect">
            <a:avLst/>
          </a:prstGeom>
        </p:spPr>
      </p:pic>
      <p:sp>
        <p:nvSpPr>
          <p:cNvPr id="16" name="正方形/長方形 15">
            <a:extLst>
              <a:ext uri="{FF2B5EF4-FFF2-40B4-BE49-F238E27FC236}">
                <a16:creationId xmlns:a16="http://schemas.microsoft.com/office/drawing/2014/main" id="{6239CDF8-32F6-3BDB-C7E1-0C9D860569DB}"/>
              </a:ext>
            </a:extLst>
          </p:cNvPr>
          <p:cNvSpPr/>
          <p:nvPr/>
        </p:nvSpPr>
        <p:spPr>
          <a:xfrm>
            <a:off x="4386563" y="3506061"/>
            <a:ext cx="2580318" cy="2979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ysClr val="windowText" lastClr="000000"/>
                </a:solidFill>
              </a:rPr>
              <a:t>八戸地域交流会　日常生活相談会</a:t>
            </a:r>
          </a:p>
        </p:txBody>
      </p:sp>
      <p:pic>
        <p:nvPicPr>
          <p:cNvPr id="18" name="図 17" descr="道路標識と木&#10;&#10;自動的に生成された説明">
            <a:extLst>
              <a:ext uri="{FF2B5EF4-FFF2-40B4-BE49-F238E27FC236}">
                <a16:creationId xmlns:a16="http://schemas.microsoft.com/office/drawing/2014/main" id="{71A6704B-5E51-5593-0E12-E00DD356FF95}"/>
              </a:ext>
            </a:extLst>
          </p:cNvPr>
          <p:cNvPicPr>
            <a:picLocks noChangeAspect="1"/>
          </p:cNvPicPr>
          <p:nvPr/>
        </p:nvPicPr>
        <p:blipFill rotWithShape="1">
          <a:blip r:embed="rId5"/>
          <a:srcRect l="8495"/>
          <a:stretch/>
        </p:blipFill>
        <p:spPr>
          <a:xfrm>
            <a:off x="4567068" y="5251698"/>
            <a:ext cx="2640771" cy="2164441"/>
          </a:xfrm>
          <a:prstGeom prst="rect">
            <a:avLst/>
          </a:prstGeom>
        </p:spPr>
      </p:pic>
      <p:sp>
        <p:nvSpPr>
          <p:cNvPr id="21" name="正方形/長方形 20">
            <a:extLst>
              <a:ext uri="{FF2B5EF4-FFF2-40B4-BE49-F238E27FC236}">
                <a16:creationId xmlns:a16="http://schemas.microsoft.com/office/drawing/2014/main" id="{94EA7D74-D3E8-75DD-D0F7-2F05B5F047D9}"/>
              </a:ext>
            </a:extLst>
          </p:cNvPr>
          <p:cNvSpPr/>
          <p:nvPr/>
        </p:nvSpPr>
        <p:spPr>
          <a:xfrm>
            <a:off x="4541178" y="5327223"/>
            <a:ext cx="2638353" cy="2792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AR P顏眞楷書体H" panose="020B0600010101010101" pitchFamily="50" charset="-128"/>
                <a:ea typeface="AR P顏眞楷書体H" panose="020B0600010101010101" pitchFamily="50" charset="-128"/>
              </a:rPr>
              <a:t>鶴田町　</a:t>
            </a:r>
            <a:r>
              <a:rPr kumimoji="1" lang="ja-JP" altLang="en-US" sz="1100" dirty="0">
                <a:latin typeface="AR P顏眞楷書体H" panose="020B0600010101010101" pitchFamily="50" charset="-128"/>
                <a:ea typeface="AR P顏眞楷書体H" panose="020B0600010101010101" pitchFamily="50" charset="-128"/>
              </a:rPr>
              <a:t>妙堂崎のモミの木（トドロッポ）</a:t>
            </a:r>
          </a:p>
        </p:txBody>
      </p:sp>
      <p:sp>
        <p:nvSpPr>
          <p:cNvPr id="22" name="正方形/長方形 21">
            <a:extLst>
              <a:ext uri="{FF2B5EF4-FFF2-40B4-BE49-F238E27FC236}">
                <a16:creationId xmlns:a16="http://schemas.microsoft.com/office/drawing/2014/main" id="{3B59E008-20B0-22E9-ED27-8DADBF858CA8}"/>
              </a:ext>
            </a:extLst>
          </p:cNvPr>
          <p:cNvSpPr/>
          <p:nvPr/>
        </p:nvSpPr>
        <p:spPr>
          <a:xfrm>
            <a:off x="4447446" y="7186208"/>
            <a:ext cx="2815119" cy="2130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推定樹齢</a:t>
            </a:r>
            <a:r>
              <a:rPr kumimoji="1" lang="en-US" altLang="ja-JP" sz="1100" b="1" dirty="0"/>
              <a:t>350</a:t>
            </a:r>
            <a:r>
              <a:rPr kumimoji="1" lang="ja-JP" altLang="en-US" sz="1100" b="1" dirty="0"/>
              <a:t>年　樹高３０ｍ　幹回６ｍ</a:t>
            </a:r>
          </a:p>
        </p:txBody>
      </p:sp>
      <p:sp>
        <p:nvSpPr>
          <p:cNvPr id="23" name="テキスト ボックス 22">
            <a:extLst>
              <a:ext uri="{FF2B5EF4-FFF2-40B4-BE49-F238E27FC236}">
                <a16:creationId xmlns:a16="http://schemas.microsoft.com/office/drawing/2014/main" id="{99D911A3-B587-5745-8927-3A722CCABE8F}"/>
              </a:ext>
            </a:extLst>
          </p:cNvPr>
          <p:cNvSpPr txBox="1"/>
          <p:nvPr/>
        </p:nvSpPr>
        <p:spPr>
          <a:xfrm>
            <a:off x="3657600" y="10270572"/>
            <a:ext cx="390418" cy="338554"/>
          </a:xfrm>
          <a:prstGeom prst="rect">
            <a:avLst/>
          </a:prstGeom>
          <a:noFill/>
        </p:spPr>
        <p:txBody>
          <a:bodyPr wrap="square" rtlCol="0">
            <a:spAutoFit/>
          </a:bodyPr>
          <a:lstStyle/>
          <a:p>
            <a:r>
              <a:rPr kumimoji="1" lang="ja-JP" altLang="en-US" sz="1600" b="1" dirty="0"/>
              <a:t>７</a:t>
            </a:r>
          </a:p>
        </p:txBody>
      </p:sp>
      <p:sp>
        <p:nvSpPr>
          <p:cNvPr id="24" name="テキスト ボックス 23">
            <a:extLst>
              <a:ext uri="{FF2B5EF4-FFF2-40B4-BE49-F238E27FC236}">
                <a16:creationId xmlns:a16="http://schemas.microsoft.com/office/drawing/2014/main" id="{409C7F21-DA74-9587-5A6F-6E20D39D1980}"/>
              </a:ext>
            </a:extLst>
          </p:cNvPr>
          <p:cNvSpPr txBox="1"/>
          <p:nvPr/>
        </p:nvSpPr>
        <p:spPr>
          <a:xfrm>
            <a:off x="297110" y="5882462"/>
            <a:ext cx="4384034" cy="4616648"/>
          </a:xfrm>
          <a:prstGeom prst="rect">
            <a:avLst/>
          </a:prstGeom>
          <a:noFill/>
        </p:spPr>
        <p:txBody>
          <a:bodyPr wrap="square" rtlCol="0">
            <a:spAutoFit/>
          </a:bodyPr>
          <a:lstStyle/>
          <a:p>
            <a:r>
              <a:rPr kumimoji="1" lang="ja-JP" altLang="en-US" sz="1400" dirty="0"/>
              <a:t>　ヨガインストラクターとして教室も開いている、西北五地域髙橋代表の指導でヨガ教室を初めて開催しました。櫻井さんと秋田谷さんの</a:t>
            </a:r>
            <a:r>
              <a:rPr kumimoji="1" lang="en-US" altLang="ja-JP" sz="1400" dirty="0"/>
              <a:t>2</a:t>
            </a:r>
            <a:r>
              <a:rPr kumimoji="1" lang="ja-JP" altLang="en-US" sz="1400" dirty="0"/>
              <a:t>名が参加して</a:t>
            </a:r>
            <a:r>
              <a:rPr kumimoji="1" lang="en-US" altLang="ja-JP" sz="1400" dirty="0"/>
              <a:t>､</a:t>
            </a:r>
            <a:r>
              <a:rPr kumimoji="1" lang="ja-JP" altLang="en-US" sz="1400" dirty="0"/>
              <a:t>ワンツーマンでの体験指導をして頂きました。</a:t>
            </a:r>
            <a:endParaRPr kumimoji="1" lang="en-US" altLang="ja-JP" sz="1400" dirty="0"/>
          </a:p>
          <a:p>
            <a:r>
              <a:rPr kumimoji="1" lang="ja-JP" altLang="en-US" sz="1400" dirty="0"/>
              <a:t>　今の症状に合わせた動作を中心に行ないました。　始めに、脇の下に左手をグサッと当て、手前の肉の部分を揉む。次は、脇の下の裏の部分の肉の部分をもむ。かたい人は、肩こりがひどい人です。これを揉むことでほぐし、こりを取ります。次に片手を肩に当て、前後に回します。次にバンザイの姿勢から、降ろしてそのまま両手を後ろに、これを繰り返す。次は、呼吸を整える。⇒息を吸って⇒息を吐いてを</a:t>
            </a:r>
            <a:endParaRPr kumimoji="1" lang="en-US" altLang="ja-JP" sz="1400" dirty="0"/>
          </a:p>
          <a:p>
            <a:r>
              <a:rPr kumimoji="1" lang="en-US" altLang="ja-JP" sz="1400" dirty="0"/>
              <a:t>5</a:t>
            </a:r>
            <a:r>
              <a:rPr kumimoji="1" lang="ja-JP" altLang="en-US" sz="1400" dirty="0"/>
              <a:t>回。目をつむってゆっくり呼吸</a:t>
            </a:r>
            <a:r>
              <a:rPr kumimoji="1" lang="en-US" altLang="ja-JP" sz="1400" dirty="0"/>
              <a:t>｡</a:t>
            </a:r>
            <a:r>
              <a:rPr kumimoji="1" lang="ja-JP" altLang="en-US" sz="1400" dirty="0"/>
              <a:t>ゆっくり目を開ける。次は、ベットでの寝返りの訓練（介助付き）で</a:t>
            </a:r>
            <a:endParaRPr kumimoji="1" lang="en-US" altLang="ja-JP" sz="1400" dirty="0"/>
          </a:p>
          <a:p>
            <a:r>
              <a:rPr kumimoji="1" lang="ja-JP" altLang="en-US" sz="1400" dirty="0"/>
              <a:t>次は、椅子に座って、あごを引いて肩を回します。足を回します。（左右）足を</a:t>
            </a:r>
            <a:endParaRPr kumimoji="1" lang="en-US" altLang="ja-JP" sz="1400" dirty="0"/>
          </a:p>
          <a:p>
            <a:r>
              <a:rPr kumimoji="1" lang="ja-JP" altLang="en-US" sz="1400" dirty="0"/>
              <a:t>膝にのせて、指を</a:t>
            </a:r>
            <a:r>
              <a:rPr kumimoji="1" lang="en-US" altLang="ja-JP" sz="1400" dirty="0"/>
              <a:t>1</a:t>
            </a:r>
            <a:r>
              <a:rPr kumimoji="1" lang="ja-JP" altLang="en-US" sz="1400" dirty="0"/>
              <a:t>本ずつ広げ</a:t>
            </a:r>
            <a:endParaRPr kumimoji="1" lang="en-US" altLang="ja-JP" sz="1400" dirty="0"/>
          </a:p>
          <a:p>
            <a:r>
              <a:rPr kumimoji="1" lang="ja-JP" altLang="en-US" sz="1400" dirty="0"/>
              <a:t>る</a:t>
            </a:r>
            <a:r>
              <a:rPr kumimoji="1" lang="en-US" altLang="ja-JP" sz="1400" dirty="0"/>
              <a:t>｡</a:t>
            </a:r>
            <a:r>
              <a:rPr kumimoji="1" lang="ja-JP" altLang="en-US" sz="1400" dirty="0"/>
              <a:t>（手を使って左右）短い時</a:t>
            </a:r>
            <a:endParaRPr kumimoji="1" lang="en-US" altLang="ja-JP" sz="1400" dirty="0"/>
          </a:p>
          <a:p>
            <a:r>
              <a:rPr kumimoji="1" lang="ja-JP" altLang="en-US" sz="1400" dirty="0"/>
              <a:t>間でしたが</a:t>
            </a:r>
            <a:r>
              <a:rPr kumimoji="1" lang="en-US" altLang="ja-JP" sz="1400" dirty="0"/>
              <a:t>､</a:t>
            </a:r>
            <a:r>
              <a:rPr kumimoji="1" lang="ja-JP" altLang="en-US" sz="1400" dirty="0"/>
              <a:t>」楽しい時間を過</a:t>
            </a:r>
            <a:endParaRPr kumimoji="1" lang="en-US" altLang="ja-JP" sz="1400" dirty="0"/>
          </a:p>
          <a:p>
            <a:r>
              <a:rPr kumimoji="1" lang="ja-JP" altLang="en-US" sz="1400" dirty="0"/>
              <a:t>ごすことが出来ました。</a:t>
            </a:r>
            <a:endParaRPr kumimoji="1" lang="en-US" altLang="ja-JP" sz="1400" dirty="0"/>
          </a:p>
          <a:p>
            <a:endParaRPr kumimoji="1" lang="ja-JP" altLang="en-US" sz="1400" dirty="0"/>
          </a:p>
        </p:txBody>
      </p:sp>
      <p:pic>
        <p:nvPicPr>
          <p:cNvPr id="28" name="図 27" descr="床, 屋内, 人, 女性 が含まれている画像&#10;&#10;自動的に生成された説明">
            <a:extLst>
              <a:ext uri="{FF2B5EF4-FFF2-40B4-BE49-F238E27FC236}">
                <a16:creationId xmlns:a16="http://schemas.microsoft.com/office/drawing/2014/main" id="{1E63AE70-FFA2-40E5-F2C3-257958976802}"/>
              </a:ext>
            </a:extLst>
          </p:cNvPr>
          <p:cNvPicPr>
            <a:picLocks noChangeAspect="1"/>
          </p:cNvPicPr>
          <p:nvPr/>
        </p:nvPicPr>
        <p:blipFill rotWithShape="1">
          <a:blip r:embed="rId6"/>
          <a:srcRect l="13633" t="1119" r="13414"/>
          <a:stretch/>
        </p:blipFill>
        <p:spPr>
          <a:xfrm>
            <a:off x="4575366" y="7416139"/>
            <a:ext cx="1468850" cy="1493153"/>
          </a:xfrm>
          <a:prstGeom prst="rect">
            <a:avLst/>
          </a:prstGeom>
        </p:spPr>
      </p:pic>
      <p:pic>
        <p:nvPicPr>
          <p:cNvPr id="30" name="図 29" descr="屋内, 人, 部屋, 窓 が含まれている画像&#10;&#10;自動的に生成された説明">
            <a:extLst>
              <a:ext uri="{FF2B5EF4-FFF2-40B4-BE49-F238E27FC236}">
                <a16:creationId xmlns:a16="http://schemas.microsoft.com/office/drawing/2014/main" id="{CEF59317-B368-78A8-67C6-B50ECBF6C88A}"/>
              </a:ext>
            </a:extLst>
          </p:cNvPr>
          <p:cNvPicPr>
            <a:picLocks noChangeAspect="1"/>
          </p:cNvPicPr>
          <p:nvPr/>
        </p:nvPicPr>
        <p:blipFill rotWithShape="1">
          <a:blip r:embed="rId7"/>
          <a:srcRect t="11736" b="11036"/>
          <a:stretch/>
        </p:blipFill>
        <p:spPr>
          <a:xfrm>
            <a:off x="2872837" y="9181713"/>
            <a:ext cx="1730062" cy="1002078"/>
          </a:xfrm>
          <a:prstGeom prst="rect">
            <a:avLst/>
          </a:prstGeom>
        </p:spPr>
      </p:pic>
      <p:pic>
        <p:nvPicPr>
          <p:cNvPr id="32" name="図 31" descr="屋内, 人, 猫, テーブル が含まれている画像&#10;&#10;自動的に生成された説明">
            <a:extLst>
              <a:ext uri="{FF2B5EF4-FFF2-40B4-BE49-F238E27FC236}">
                <a16:creationId xmlns:a16="http://schemas.microsoft.com/office/drawing/2014/main" id="{2957F4C9-9BF0-C155-F0F0-03786B053EB5}"/>
              </a:ext>
            </a:extLst>
          </p:cNvPr>
          <p:cNvPicPr>
            <a:picLocks noChangeAspect="1"/>
          </p:cNvPicPr>
          <p:nvPr/>
        </p:nvPicPr>
        <p:blipFill rotWithShape="1">
          <a:blip r:embed="rId8"/>
          <a:srcRect l="15247"/>
          <a:stretch/>
        </p:blipFill>
        <p:spPr>
          <a:xfrm>
            <a:off x="4575366" y="8879272"/>
            <a:ext cx="1474157" cy="1304519"/>
          </a:xfrm>
          <a:prstGeom prst="rect">
            <a:avLst/>
          </a:prstGeom>
        </p:spPr>
      </p:pic>
      <p:pic>
        <p:nvPicPr>
          <p:cNvPr id="26" name="図 25" descr="屋内, テーブル, 座る, 女性 が含まれている画像&#10;&#10;自動的に生成された説明">
            <a:extLst>
              <a:ext uri="{FF2B5EF4-FFF2-40B4-BE49-F238E27FC236}">
                <a16:creationId xmlns:a16="http://schemas.microsoft.com/office/drawing/2014/main" id="{6C845805-1DA8-940F-3E47-B57CEAA45428}"/>
              </a:ext>
            </a:extLst>
          </p:cNvPr>
          <p:cNvPicPr>
            <a:picLocks noChangeAspect="1"/>
          </p:cNvPicPr>
          <p:nvPr/>
        </p:nvPicPr>
        <p:blipFill rotWithShape="1">
          <a:blip r:embed="rId9"/>
          <a:srcRect l="16650" r="5938"/>
          <a:stretch/>
        </p:blipFill>
        <p:spPr>
          <a:xfrm>
            <a:off x="5707753" y="7419399"/>
            <a:ext cx="1500086" cy="1453353"/>
          </a:xfrm>
          <a:prstGeom prst="rect">
            <a:avLst/>
          </a:prstGeom>
        </p:spPr>
      </p:pic>
      <p:sp>
        <p:nvSpPr>
          <p:cNvPr id="3" name="正方形/長方形 2">
            <a:extLst>
              <a:ext uri="{FF2B5EF4-FFF2-40B4-BE49-F238E27FC236}">
                <a16:creationId xmlns:a16="http://schemas.microsoft.com/office/drawing/2014/main" id="{B9B37CF9-8964-FFCE-0887-18DB258E397C}"/>
              </a:ext>
            </a:extLst>
          </p:cNvPr>
          <p:cNvSpPr/>
          <p:nvPr/>
        </p:nvSpPr>
        <p:spPr>
          <a:xfrm>
            <a:off x="4376912" y="2558015"/>
            <a:ext cx="402558" cy="1616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latin typeface="AR Pゴシック体M" panose="020B0600010101010101" pitchFamily="50" charset="-128"/>
                <a:ea typeface="AR Pゴシック体M" panose="020B0600010101010101" pitchFamily="50" charset="-128"/>
              </a:rPr>
              <a:t>墳墓</a:t>
            </a:r>
          </a:p>
        </p:txBody>
      </p:sp>
      <p:sp>
        <p:nvSpPr>
          <p:cNvPr id="5" name="テキスト ボックス 4">
            <a:extLst>
              <a:ext uri="{FF2B5EF4-FFF2-40B4-BE49-F238E27FC236}">
                <a16:creationId xmlns:a16="http://schemas.microsoft.com/office/drawing/2014/main" id="{F7B280C3-DECF-86EA-80AA-A5A5CBEE901A}"/>
              </a:ext>
            </a:extLst>
          </p:cNvPr>
          <p:cNvSpPr txBox="1"/>
          <p:nvPr/>
        </p:nvSpPr>
        <p:spPr>
          <a:xfrm>
            <a:off x="4720108" y="819894"/>
            <a:ext cx="2155820" cy="230832"/>
          </a:xfrm>
          <a:prstGeom prst="rect">
            <a:avLst/>
          </a:prstGeom>
          <a:noFill/>
        </p:spPr>
        <p:txBody>
          <a:bodyPr wrap="square" rtlCol="0">
            <a:spAutoFit/>
          </a:bodyPr>
          <a:lstStyle/>
          <a:p>
            <a:r>
              <a:rPr kumimoji="1" lang="ja-JP" altLang="en-US" sz="900" b="1" dirty="0">
                <a:solidFill>
                  <a:schemeClr val="bg1"/>
                </a:solidFill>
                <a:latin typeface="AR Pゴシック体M" panose="020B0600010101010101" pitchFamily="50" charset="-128"/>
                <a:ea typeface="AR Pゴシック体M" panose="020B0600010101010101" pitchFamily="50" charset="-128"/>
              </a:rPr>
              <a:t>国史跡古墳群　</a:t>
            </a:r>
            <a:r>
              <a:rPr kumimoji="1" lang="en-US" altLang="ja-JP" sz="900" b="1" dirty="0">
                <a:solidFill>
                  <a:schemeClr val="bg1"/>
                </a:solidFill>
                <a:latin typeface="AR Pゴシック体M" panose="020B0600010101010101" pitchFamily="50" charset="-128"/>
                <a:ea typeface="AR Pゴシック体M" panose="020B0600010101010101" pitchFamily="50" charset="-128"/>
              </a:rPr>
              <a:t>7</a:t>
            </a:r>
            <a:r>
              <a:rPr kumimoji="1" lang="ja-JP" altLang="en-US" sz="900" b="1" dirty="0">
                <a:solidFill>
                  <a:schemeClr val="bg1"/>
                </a:solidFill>
                <a:latin typeface="AR Pゴシック体M" panose="020B0600010101010101" pitchFamily="50" charset="-128"/>
                <a:ea typeface="AR Pゴシック体M" panose="020B0600010101010101" pitchFamily="50" charset="-128"/>
              </a:rPr>
              <a:t>世紀前半～</a:t>
            </a:r>
            <a:r>
              <a:rPr kumimoji="1" lang="en-US" altLang="ja-JP" sz="900" b="1" dirty="0">
                <a:solidFill>
                  <a:schemeClr val="bg1"/>
                </a:solidFill>
                <a:latin typeface="AR Pゴシック体M" panose="020B0600010101010101" pitchFamily="50" charset="-128"/>
                <a:ea typeface="AR Pゴシック体M" panose="020B0600010101010101" pitchFamily="50" charset="-128"/>
              </a:rPr>
              <a:t>9</a:t>
            </a:r>
            <a:r>
              <a:rPr kumimoji="1" lang="ja-JP" altLang="en-US" sz="900" b="1" dirty="0">
                <a:solidFill>
                  <a:schemeClr val="bg1"/>
                </a:solidFill>
                <a:latin typeface="AR Pゴシック体M" panose="020B0600010101010101" pitchFamily="50" charset="-128"/>
                <a:ea typeface="AR Pゴシック体M" panose="020B0600010101010101" pitchFamily="50" charset="-128"/>
              </a:rPr>
              <a:t>世紀後半</a:t>
            </a:r>
          </a:p>
        </p:txBody>
      </p:sp>
      <p:sp>
        <p:nvSpPr>
          <p:cNvPr id="7" name="正方形/長方形 6">
            <a:extLst>
              <a:ext uri="{FF2B5EF4-FFF2-40B4-BE49-F238E27FC236}">
                <a16:creationId xmlns:a16="http://schemas.microsoft.com/office/drawing/2014/main" id="{33BE75AC-D3CA-26F6-5E94-621BE17EF740}"/>
              </a:ext>
            </a:extLst>
          </p:cNvPr>
          <p:cNvSpPr/>
          <p:nvPr/>
        </p:nvSpPr>
        <p:spPr>
          <a:xfrm>
            <a:off x="3961378" y="9170237"/>
            <a:ext cx="731452" cy="1917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髙橋代表</a:t>
            </a:r>
          </a:p>
        </p:txBody>
      </p:sp>
      <p:sp>
        <p:nvSpPr>
          <p:cNvPr id="8" name="正方形/長方形 7">
            <a:extLst>
              <a:ext uri="{FF2B5EF4-FFF2-40B4-BE49-F238E27FC236}">
                <a16:creationId xmlns:a16="http://schemas.microsoft.com/office/drawing/2014/main" id="{B80FDE6A-B8BF-52A6-B403-1E01EA7789E0}"/>
              </a:ext>
            </a:extLst>
          </p:cNvPr>
          <p:cNvSpPr/>
          <p:nvPr/>
        </p:nvSpPr>
        <p:spPr>
          <a:xfrm>
            <a:off x="3444123" y="9920078"/>
            <a:ext cx="608164" cy="2047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bg1"/>
                </a:solidFill>
                <a:latin typeface="AR Pゴシック体M" panose="020B0600010101010101" pitchFamily="50" charset="-128"/>
                <a:ea typeface="AR Pゴシック体M" panose="020B0600010101010101" pitchFamily="50" charset="-128"/>
              </a:rPr>
              <a:t>櫻井さん</a:t>
            </a:r>
          </a:p>
        </p:txBody>
      </p:sp>
      <p:sp>
        <p:nvSpPr>
          <p:cNvPr id="11" name="テキスト ボックス 10">
            <a:extLst>
              <a:ext uri="{FF2B5EF4-FFF2-40B4-BE49-F238E27FC236}">
                <a16:creationId xmlns:a16="http://schemas.microsoft.com/office/drawing/2014/main" id="{8FB32D27-18BC-A17F-B2A7-845FB6CE2A79}"/>
              </a:ext>
            </a:extLst>
          </p:cNvPr>
          <p:cNvSpPr txBox="1"/>
          <p:nvPr/>
        </p:nvSpPr>
        <p:spPr>
          <a:xfrm>
            <a:off x="4523169" y="8852624"/>
            <a:ext cx="1331836" cy="230832"/>
          </a:xfrm>
          <a:prstGeom prst="rect">
            <a:avLst/>
          </a:prstGeom>
          <a:noFill/>
        </p:spPr>
        <p:txBody>
          <a:bodyPr wrap="square" rtlCol="0">
            <a:spAutoFit/>
          </a:bodyPr>
          <a:lstStyle/>
          <a:p>
            <a:r>
              <a:rPr kumimoji="1" lang="ja-JP" altLang="en-US" sz="900" b="1" dirty="0">
                <a:latin typeface="AR Pゴシック体M" panose="020B0600010101010101" pitchFamily="50" charset="-128"/>
                <a:ea typeface="AR Pゴシック体M" panose="020B0600010101010101" pitchFamily="50" charset="-128"/>
              </a:rPr>
              <a:t>足の指を</a:t>
            </a:r>
            <a:r>
              <a:rPr kumimoji="1" lang="en-US" altLang="ja-JP" sz="900" b="1" dirty="0">
                <a:latin typeface="AR Pゴシック体M" panose="020B0600010101010101" pitchFamily="50" charset="-128"/>
                <a:ea typeface="AR Pゴシック体M" panose="020B0600010101010101" pitchFamily="50" charset="-128"/>
              </a:rPr>
              <a:t>1</a:t>
            </a:r>
            <a:r>
              <a:rPr kumimoji="1" lang="ja-JP" altLang="en-US" sz="900" b="1" dirty="0">
                <a:latin typeface="AR Pゴシック体M" panose="020B0600010101010101" pitchFamily="50" charset="-128"/>
                <a:ea typeface="AR Pゴシック体M" panose="020B0600010101010101" pitchFamily="50" charset="-128"/>
              </a:rPr>
              <a:t>本</a:t>
            </a:r>
            <a:r>
              <a:rPr kumimoji="1" lang="en-US" altLang="ja-JP" sz="900" b="1" dirty="0">
                <a:latin typeface="AR Pゴシック体M" panose="020B0600010101010101" pitchFamily="50" charset="-128"/>
                <a:ea typeface="AR Pゴシック体M" panose="020B0600010101010101" pitchFamily="50" charset="-128"/>
              </a:rPr>
              <a:t>1</a:t>
            </a:r>
            <a:r>
              <a:rPr kumimoji="1" lang="ja-JP" altLang="en-US" sz="900" b="1" dirty="0">
                <a:latin typeface="AR Pゴシック体M" panose="020B0600010101010101" pitchFamily="50" charset="-128"/>
                <a:ea typeface="AR Pゴシック体M" panose="020B0600010101010101" pitchFamily="50" charset="-128"/>
              </a:rPr>
              <a:t>本拡げる</a:t>
            </a:r>
          </a:p>
        </p:txBody>
      </p:sp>
      <p:sp>
        <p:nvSpPr>
          <p:cNvPr id="12" name="テキスト ボックス 11">
            <a:extLst>
              <a:ext uri="{FF2B5EF4-FFF2-40B4-BE49-F238E27FC236}">
                <a16:creationId xmlns:a16="http://schemas.microsoft.com/office/drawing/2014/main" id="{3694FD58-92D0-CF1C-96E0-C34C2DA24E6A}"/>
              </a:ext>
            </a:extLst>
          </p:cNvPr>
          <p:cNvSpPr txBox="1"/>
          <p:nvPr/>
        </p:nvSpPr>
        <p:spPr>
          <a:xfrm>
            <a:off x="6130190" y="8852624"/>
            <a:ext cx="940635" cy="230832"/>
          </a:xfrm>
          <a:prstGeom prst="rect">
            <a:avLst/>
          </a:prstGeom>
          <a:noFill/>
        </p:spPr>
        <p:txBody>
          <a:bodyPr wrap="square" rtlCol="0">
            <a:spAutoFit/>
          </a:bodyPr>
          <a:lstStyle/>
          <a:p>
            <a:r>
              <a:rPr kumimoji="1" lang="ja-JP" altLang="en-US" sz="900" b="1" dirty="0">
                <a:latin typeface="AR Pゴシック体M" panose="020B0600010101010101" pitchFamily="50" charset="-128"/>
                <a:ea typeface="AR Pゴシック体M" panose="020B0600010101010101" pitchFamily="50" charset="-128"/>
              </a:rPr>
              <a:t>寝返りの訓練</a:t>
            </a:r>
          </a:p>
        </p:txBody>
      </p:sp>
      <p:sp>
        <p:nvSpPr>
          <p:cNvPr id="14" name="テキスト ボックス 13">
            <a:extLst>
              <a:ext uri="{FF2B5EF4-FFF2-40B4-BE49-F238E27FC236}">
                <a16:creationId xmlns:a16="http://schemas.microsoft.com/office/drawing/2014/main" id="{EF149659-1589-014A-195F-CE1FBCBEE640}"/>
              </a:ext>
            </a:extLst>
          </p:cNvPr>
          <p:cNvSpPr txBox="1"/>
          <p:nvPr/>
        </p:nvSpPr>
        <p:spPr>
          <a:xfrm>
            <a:off x="5798261" y="7363669"/>
            <a:ext cx="1183372" cy="369332"/>
          </a:xfrm>
          <a:prstGeom prst="rect">
            <a:avLst/>
          </a:prstGeom>
          <a:noFill/>
          <a:ln>
            <a:noFill/>
          </a:ln>
        </p:spPr>
        <p:txBody>
          <a:bodyPr wrap="square" rtlCol="0">
            <a:spAutoFit/>
          </a:bodyPr>
          <a:lstStyle/>
          <a:p>
            <a:r>
              <a:rPr kumimoji="1" lang="ja-JP" altLang="en-US" sz="900" b="1" dirty="0">
                <a:latin typeface="AR Pゴシック体M" panose="020B0600010101010101" pitchFamily="50" charset="-128"/>
                <a:ea typeface="AR Pゴシック体M" panose="020B0600010101010101" pitchFamily="50" charset="-128"/>
              </a:rPr>
              <a:t>寝返り姿勢の指導を受ける秋田谷さん</a:t>
            </a:r>
          </a:p>
        </p:txBody>
      </p:sp>
      <p:sp>
        <p:nvSpPr>
          <p:cNvPr id="17" name="テキスト ボックス 16">
            <a:extLst>
              <a:ext uri="{FF2B5EF4-FFF2-40B4-BE49-F238E27FC236}">
                <a16:creationId xmlns:a16="http://schemas.microsoft.com/office/drawing/2014/main" id="{BEEE4295-998C-8E5C-2241-8A01397E7C78}"/>
              </a:ext>
            </a:extLst>
          </p:cNvPr>
          <p:cNvSpPr txBox="1"/>
          <p:nvPr/>
        </p:nvSpPr>
        <p:spPr>
          <a:xfrm>
            <a:off x="4779470" y="8649929"/>
            <a:ext cx="2096458"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ワンツーワンでの指導で体感する</a:t>
            </a:r>
          </a:p>
        </p:txBody>
      </p:sp>
      <p:pic>
        <p:nvPicPr>
          <p:cNvPr id="6" name="図 5" descr="緑の丘&#10;&#10;低い精度で自動的に生成された説明">
            <a:extLst>
              <a:ext uri="{FF2B5EF4-FFF2-40B4-BE49-F238E27FC236}">
                <a16:creationId xmlns:a16="http://schemas.microsoft.com/office/drawing/2014/main" id="{67CB82EA-E0DE-25DA-F0E9-1E51A4082EB9}"/>
              </a:ext>
            </a:extLst>
          </p:cNvPr>
          <p:cNvPicPr>
            <a:picLocks noChangeAspect="1"/>
          </p:cNvPicPr>
          <p:nvPr/>
        </p:nvPicPr>
        <p:blipFill>
          <a:blip r:embed="rId10"/>
          <a:stretch>
            <a:fillRect/>
          </a:stretch>
        </p:blipFill>
        <p:spPr>
          <a:xfrm>
            <a:off x="4140486" y="2362091"/>
            <a:ext cx="1491017" cy="1118263"/>
          </a:xfrm>
          <a:prstGeom prst="rect">
            <a:avLst/>
          </a:prstGeom>
          <a:effectLst>
            <a:softEdge rad="12700"/>
          </a:effectLst>
        </p:spPr>
      </p:pic>
      <p:pic>
        <p:nvPicPr>
          <p:cNvPr id="27" name="図 26" descr="草の上を歩いている&#10;&#10;低い精度で自動的に生成された説明">
            <a:extLst>
              <a:ext uri="{FF2B5EF4-FFF2-40B4-BE49-F238E27FC236}">
                <a16:creationId xmlns:a16="http://schemas.microsoft.com/office/drawing/2014/main" id="{44DCAAE1-0493-131B-19DA-6A5943D31F43}"/>
              </a:ext>
            </a:extLst>
          </p:cNvPr>
          <p:cNvPicPr>
            <a:picLocks noChangeAspect="1"/>
          </p:cNvPicPr>
          <p:nvPr/>
        </p:nvPicPr>
        <p:blipFill rotWithShape="1">
          <a:blip r:embed="rId11"/>
          <a:srcRect b="4318"/>
          <a:stretch/>
        </p:blipFill>
        <p:spPr>
          <a:xfrm>
            <a:off x="5621229" y="2372169"/>
            <a:ext cx="1558302" cy="1118263"/>
          </a:xfrm>
          <a:prstGeom prst="rect">
            <a:avLst/>
          </a:prstGeom>
        </p:spPr>
      </p:pic>
      <p:sp>
        <p:nvSpPr>
          <p:cNvPr id="29" name="正方形/長方形 28">
            <a:extLst>
              <a:ext uri="{FF2B5EF4-FFF2-40B4-BE49-F238E27FC236}">
                <a16:creationId xmlns:a16="http://schemas.microsoft.com/office/drawing/2014/main" id="{897D9899-A1DF-32CD-4797-361E35210142}"/>
              </a:ext>
            </a:extLst>
          </p:cNvPr>
          <p:cNvSpPr/>
          <p:nvPr/>
        </p:nvSpPr>
        <p:spPr>
          <a:xfrm>
            <a:off x="4327104" y="3219778"/>
            <a:ext cx="497534" cy="196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latin typeface="AR Pゴシック体M" panose="020B0600010101010101" pitchFamily="50" charset="-128"/>
                <a:ea typeface="AR Pゴシック体M" panose="020B0600010101010101" pitchFamily="50" charset="-128"/>
              </a:rPr>
              <a:t>墳墓群</a:t>
            </a:r>
          </a:p>
        </p:txBody>
      </p:sp>
      <p:sp>
        <p:nvSpPr>
          <p:cNvPr id="31" name="正方形/長方形 30">
            <a:extLst>
              <a:ext uri="{FF2B5EF4-FFF2-40B4-BE49-F238E27FC236}">
                <a16:creationId xmlns:a16="http://schemas.microsoft.com/office/drawing/2014/main" id="{578F9A51-26BA-B295-CE30-1B9AB059B1B0}"/>
              </a:ext>
            </a:extLst>
          </p:cNvPr>
          <p:cNvSpPr/>
          <p:nvPr/>
        </p:nvSpPr>
        <p:spPr>
          <a:xfrm>
            <a:off x="6532038" y="3097147"/>
            <a:ext cx="538787" cy="2315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latin typeface="AR Pゴシック体M" panose="020B0600010101010101" pitchFamily="50" charset="-128"/>
                <a:ea typeface="AR Pゴシック体M" panose="020B0600010101010101" pitchFamily="50" charset="-128"/>
              </a:rPr>
              <a:t>墳墓群</a:t>
            </a:r>
          </a:p>
        </p:txBody>
      </p:sp>
    </p:spTree>
    <p:extLst>
      <p:ext uri="{BB962C8B-B14F-4D97-AF65-F5344CB8AC3E}">
        <p14:creationId xmlns:p14="http://schemas.microsoft.com/office/powerpoint/2010/main" val="3253261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夕日と木々&#10;&#10;自動的に生成された説明">
            <a:extLst>
              <a:ext uri="{FF2B5EF4-FFF2-40B4-BE49-F238E27FC236}">
                <a16:creationId xmlns:a16="http://schemas.microsoft.com/office/drawing/2014/main" id="{C487462E-A60D-0232-B54E-CAE8FB2CC46A}"/>
              </a:ext>
            </a:extLst>
          </p:cNvPr>
          <p:cNvPicPr>
            <a:picLocks noChangeAspect="1"/>
          </p:cNvPicPr>
          <p:nvPr/>
        </p:nvPicPr>
        <p:blipFill rotWithShape="1">
          <a:blip r:embed="rId2"/>
          <a:srcRect t="10395" b="11613"/>
          <a:stretch/>
        </p:blipFill>
        <p:spPr>
          <a:xfrm>
            <a:off x="4958595" y="3054811"/>
            <a:ext cx="2255541" cy="1319377"/>
          </a:xfrm>
          <a:prstGeom prst="rect">
            <a:avLst/>
          </a:prstGeom>
        </p:spPr>
      </p:pic>
      <p:pic>
        <p:nvPicPr>
          <p:cNvPr id="7" name="図 6" descr="クマの像&#10;&#10;中程度の精度で自動的に生成された説明">
            <a:extLst>
              <a:ext uri="{FF2B5EF4-FFF2-40B4-BE49-F238E27FC236}">
                <a16:creationId xmlns:a16="http://schemas.microsoft.com/office/drawing/2014/main" id="{B388CF35-CC75-3EA6-B1FB-E4884CB1AB4D}"/>
              </a:ext>
            </a:extLst>
          </p:cNvPr>
          <p:cNvPicPr>
            <a:picLocks noChangeAspect="1"/>
          </p:cNvPicPr>
          <p:nvPr/>
        </p:nvPicPr>
        <p:blipFill rotWithShape="1">
          <a:blip r:embed="rId3"/>
          <a:srcRect t="7385" b="6644"/>
          <a:stretch/>
        </p:blipFill>
        <p:spPr>
          <a:xfrm>
            <a:off x="4965823" y="1605421"/>
            <a:ext cx="2255541" cy="1454347"/>
          </a:xfrm>
          <a:prstGeom prst="rect">
            <a:avLst/>
          </a:prstGeom>
        </p:spPr>
      </p:pic>
      <p:sp>
        <p:nvSpPr>
          <p:cNvPr id="8" name="四角形: 角を丸くする 7">
            <a:extLst>
              <a:ext uri="{FF2B5EF4-FFF2-40B4-BE49-F238E27FC236}">
                <a16:creationId xmlns:a16="http://schemas.microsoft.com/office/drawing/2014/main" id="{6AD37223-0CDE-F147-849B-969C02D335EE}"/>
              </a:ext>
            </a:extLst>
          </p:cNvPr>
          <p:cNvSpPr/>
          <p:nvPr/>
        </p:nvSpPr>
        <p:spPr>
          <a:xfrm>
            <a:off x="576650" y="480420"/>
            <a:ext cx="3434299" cy="373692"/>
          </a:xfrm>
          <a:prstGeom prst="roundRect">
            <a:avLst/>
          </a:prstGeom>
          <a:solidFill>
            <a:srgbClr val="F2B316"/>
          </a:solidFill>
          <a:ln w="190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AR P丸ゴシック体M" panose="020B0600010101010101" pitchFamily="50" charset="-128"/>
                <a:ea typeface="AR P丸ゴシック体M" panose="020B0600010101010101" pitchFamily="50" charset="-128"/>
              </a:rPr>
              <a:t>弘前地域</a:t>
            </a:r>
            <a:r>
              <a:rPr kumimoji="1" lang="ja-JP" altLang="en-US" sz="1600" b="1" dirty="0">
                <a:latin typeface="AR P丸ゴシック体M" panose="020B0600010101010101" pitchFamily="50" charset="-128"/>
                <a:ea typeface="AR P丸ゴシック体M" panose="020B0600010101010101" pitchFamily="50" charset="-128"/>
              </a:rPr>
              <a:t>　患者・家族交流会開催</a:t>
            </a:r>
          </a:p>
        </p:txBody>
      </p:sp>
      <p:sp>
        <p:nvSpPr>
          <p:cNvPr id="9" name="テキスト ボックス 8">
            <a:extLst>
              <a:ext uri="{FF2B5EF4-FFF2-40B4-BE49-F238E27FC236}">
                <a16:creationId xmlns:a16="http://schemas.microsoft.com/office/drawing/2014/main" id="{848E880B-05AC-2655-FD01-ED6CB6F263DC}"/>
              </a:ext>
            </a:extLst>
          </p:cNvPr>
          <p:cNvSpPr txBox="1"/>
          <p:nvPr/>
        </p:nvSpPr>
        <p:spPr>
          <a:xfrm>
            <a:off x="476994" y="203421"/>
            <a:ext cx="3633609" cy="276999"/>
          </a:xfrm>
          <a:prstGeom prst="rect">
            <a:avLst/>
          </a:prstGeom>
          <a:noFill/>
        </p:spPr>
        <p:txBody>
          <a:bodyPr wrap="square" rtlCol="0">
            <a:spAutoFit/>
          </a:bodyPr>
          <a:lstStyle/>
          <a:p>
            <a:r>
              <a:rPr kumimoji="1" lang="ja-JP" altLang="en-US" sz="1200" b="1" dirty="0"/>
              <a:t>令和</a:t>
            </a:r>
            <a:r>
              <a:rPr kumimoji="1" lang="en-US" altLang="ja-JP" sz="1200" b="1" dirty="0"/>
              <a:t>5</a:t>
            </a:r>
            <a:r>
              <a:rPr kumimoji="1" lang="ja-JP" altLang="en-US" sz="1200" b="1" dirty="0"/>
              <a:t>年</a:t>
            </a:r>
            <a:r>
              <a:rPr kumimoji="1" lang="en-US" altLang="ja-JP" sz="1200" b="1" dirty="0"/>
              <a:t>11</a:t>
            </a:r>
            <a:r>
              <a:rPr kumimoji="1" lang="ja-JP" altLang="en-US" sz="1200" b="1" dirty="0"/>
              <a:t>月５日弘前市障がい者生活支援センター</a:t>
            </a:r>
          </a:p>
        </p:txBody>
      </p:sp>
      <p:pic>
        <p:nvPicPr>
          <p:cNvPr id="11" name="図 10" descr="家の前の道&#10;&#10;中程度の精度で自動的に生成された説明">
            <a:extLst>
              <a:ext uri="{FF2B5EF4-FFF2-40B4-BE49-F238E27FC236}">
                <a16:creationId xmlns:a16="http://schemas.microsoft.com/office/drawing/2014/main" id="{5C208047-D840-5DC9-1CA5-D1F36C3037BE}"/>
              </a:ext>
            </a:extLst>
          </p:cNvPr>
          <p:cNvPicPr>
            <a:picLocks noChangeAspect="1"/>
          </p:cNvPicPr>
          <p:nvPr/>
        </p:nvPicPr>
        <p:blipFill rotWithShape="1">
          <a:blip r:embed="rId4"/>
          <a:srcRect t="9656" b="11612"/>
          <a:stretch/>
        </p:blipFill>
        <p:spPr>
          <a:xfrm>
            <a:off x="4958595" y="278521"/>
            <a:ext cx="2255542" cy="1331857"/>
          </a:xfrm>
          <a:prstGeom prst="rect">
            <a:avLst/>
          </a:prstGeom>
        </p:spPr>
      </p:pic>
      <p:sp>
        <p:nvSpPr>
          <p:cNvPr id="2" name="テキスト ボックス 1">
            <a:extLst>
              <a:ext uri="{FF2B5EF4-FFF2-40B4-BE49-F238E27FC236}">
                <a16:creationId xmlns:a16="http://schemas.microsoft.com/office/drawing/2014/main" id="{5B765BB8-62CC-903A-A5E1-FBECEE488D70}"/>
              </a:ext>
            </a:extLst>
          </p:cNvPr>
          <p:cNvSpPr txBox="1"/>
          <p:nvPr/>
        </p:nvSpPr>
        <p:spPr>
          <a:xfrm>
            <a:off x="276220" y="914400"/>
            <a:ext cx="5047810" cy="5262979"/>
          </a:xfrm>
          <a:prstGeom prst="rect">
            <a:avLst/>
          </a:prstGeom>
          <a:noFill/>
        </p:spPr>
        <p:txBody>
          <a:bodyPr wrap="square" rtlCol="0">
            <a:spAutoFit/>
          </a:bodyPr>
          <a:lstStyle/>
          <a:p>
            <a:r>
              <a:rPr kumimoji="1" lang="ja-JP" altLang="en-US" sz="1400" dirty="0"/>
              <a:t>　弘前地域の年度最後の交流会は</a:t>
            </a:r>
            <a:r>
              <a:rPr kumimoji="1" lang="en-US" altLang="ja-JP" sz="1400" dirty="0"/>
              <a:t>､6</a:t>
            </a:r>
            <a:r>
              <a:rPr kumimoji="1" lang="ja-JP" altLang="en-US" sz="1400" dirty="0"/>
              <a:t>名が参加して行ない</a:t>
            </a:r>
            <a:endParaRPr kumimoji="1" lang="en-US" altLang="ja-JP" sz="1400" dirty="0"/>
          </a:p>
          <a:p>
            <a:r>
              <a:rPr kumimoji="1" lang="ja-JP" altLang="en-US" sz="1400" dirty="0"/>
              <a:t>ました。　始めに成田代表から今年度最後の交流会にな</a:t>
            </a:r>
            <a:endParaRPr kumimoji="1" lang="en-US" altLang="ja-JP" sz="1400" dirty="0"/>
          </a:p>
          <a:p>
            <a:r>
              <a:rPr kumimoji="1" lang="ja-JP" altLang="en-US" sz="1400" dirty="0"/>
              <a:t>ます。皆さん白鳥を見ましたかと問いかけをして、きょ</a:t>
            </a:r>
            <a:endParaRPr kumimoji="1" lang="en-US" altLang="ja-JP" sz="1400" dirty="0"/>
          </a:p>
          <a:p>
            <a:r>
              <a:rPr kumimoji="1" lang="ja-JP" altLang="en-US" sz="1400" dirty="0"/>
              <a:t>うの交流会では、来年の活動でやりたいことがあれば、</a:t>
            </a:r>
            <a:endParaRPr kumimoji="1" lang="en-US" altLang="ja-JP" sz="1400" dirty="0"/>
          </a:p>
          <a:p>
            <a:r>
              <a:rPr kumimoji="1" lang="ja-JP" altLang="en-US" sz="1400" dirty="0"/>
              <a:t>話してくださいと挨拶され、その後、参加者の近況報告</a:t>
            </a:r>
            <a:endParaRPr kumimoji="1" lang="en-US" altLang="ja-JP" sz="1400" dirty="0"/>
          </a:p>
          <a:p>
            <a:r>
              <a:rPr kumimoji="1" lang="ja-JP" altLang="en-US" sz="1400" dirty="0"/>
              <a:t>を行ないました。虻川会長は、ここ２日～３日腰が痛く</a:t>
            </a:r>
            <a:endParaRPr kumimoji="1" lang="en-US" altLang="ja-JP" sz="1400" dirty="0"/>
          </a:p>
          <a:p>
            <a:r>
              <a:rPr kumimoji="1" lang="ja-JP" altLang="en-US" sz="1400" dirty="0"/>
              <a:t>て、骨盤を上げるストレッチをしている。この夏に転ん</a:t>
            </a:r>
            <a:endParaRPr kumimoji="1" lang="en-US" altLang="ja-JP" sz="1400" dirty="0"/>
          </a:p>
          <a:p>
            <a:r>
              <a:rPr kumimoji="1" lang="ja-JP" altLang="en-US" sz="1400" dirty="0"/>
              <a:t>でから痛くなることある。對馬さんは、今年は怪我ばか</a:t>
            </a:r>
            <a:endParaRPr kumimoji="1" lang="en-US" altLang="ja-JP" sz="1400" dirty="0"/>
          </a:p>
          <a:p>
            <a:r>
              <a:rPr kumimoji="1" lang="ja-JP" altLang="en-US" sz="1400" dirty="0"/>
              <a:t>り続いて、家にいることが多く、身体の動きが悪くなっ</a:t>
            </a:r>
            <a:endParaRPr kumimoji="1" lang="en-US" altLang="ja-JP" sz="1400" dirty="0"/>
          </a:p>
          <a:p>
            <a:r>
              <a:rPr kumimoji="1" lang="ja-JP" altLang="en-US" sz="1400" dirty="0"/>
              <a:t>た。皆さんは家にいる時はどうされていますか。虻川会</a:t>
            </a:r>
            <a:endParaRPr kumimoji="1" lang="en-US" altLang="ja-JP" sz="1400" dirty="0"/>
          </a:p>
          <a:p>
            <a:r>
              <a:rPr kumimoji="1" lang="ja-JP" altLang="en-US" sz="1400" dirty="0"/>
              <a:t>長は、毎日少しだがリハビリをしている。階段の上り下</a:t>
            </a:r>
            <a:endParaRPr kumimoji="1" lang="en-US" altLang="ja-JP" sz="1400" dirty="0"/>
          </a:p>
          <a:p>
            <a:r>
              <a:rPr kumimoji="1" lang="ja-JP" altLang="en-US" sz="1400" dirty="0"/>
              <a:t>りは</a:t>
            </a:r>
            <a:r>
              <a:rPr kumimoji="1" lang="en-US" altLang="ja-JP" sz="1400" dirty="0"/>
              <a:t>4</a:t>
            </a:r>
            <a:r>
              <a:rPr kumimoji="1" lang="ja-JP" altLang="en-US" sz="1400" dirty="0"/>
              <a:t>回～</a:t>
            </a:r>
            <a:r>
              <a:rPr kumimoji="1" lang="en-US" altLang="ja-JP" sz="1400" dirty="0"/>
              <a:t>5</a:t>
            </a:r>
            <a:r>
              <a:rPr kumimoji="1" lang="ja-JP" altLang="en-US" sz="1400" dirty="0"/>
              <a:t>回やっている。三上さんは、春から野菜作り</a:t>
            </a:r>
            <a:endParaRPr kumimoji="1" lang="en-US" altLang="ja-JP" sz="1400" dirty="0"/>
          </a:p>
          <a:p>
            <a:r>
              <a:rPr kumimoji="1" lang="ja-JP" altLang="en-US" sz="1400" dirty="0"/>
              <a:t>の畑仕事をしている。今年の夏は暑かった。来年も頑張</a:t>
            </a:r>
            <a:endParaRPr kumimoji="1" lang="en-US" altLang="ja-JP" sz="1400" dirty="0"/>
          </a:p>
          <a:p>
            <a:r>
              <a:rPr kumimoji="1" lang="ja-JP" altLang="en-US" sz="1400" dirty="0"/>
              <a:t>って野菜作りをやろうと思っている。對馬さんは、手が</a:t>
            </a:r>
            <a:endParaRPr kumimoji="1" lang="en-US" altLang="ja-JP" sz="1400" dirty="0"/>
          </a:p>
          <a:p>
            <a:r>
              <a:rPr kumimoji="1" lang="ja-JP" altLang="en-US" sz="1400" dirty="0"/>
              <a:t>震えて、爪を切るのがダメになった。虻川代表は、この</a:t>
            </a:r>
            <a:endParaRPr kumimoji="1" lang="en-US" altLang="ja-JP" sz="1400" dirty="0"/>
          </a:p>
          <a:p>
            <a:r>
              <a:rPr kumimoji="1" lang="ja-JP" altLang="en-US" sz="1400" dirty="0"/>
              <a:t>頃、足が上がらない。高く上げるとバランスがくずれる</a:t>
            </a:r>
            <a:endParaRPr kumimoji="1" lang="en-US" altLang="ja-JP" sz="1400" dirty="0"/>
          </a:p>
          <a:p>
            <a:r>
              <a:rPr kumimoji="1" lang="ja-JP" altLang="en-US" sz="1400" dirty="0"/>
              <a:t>ので、余り上げないようにしている。転ばないようにと</a:t>
            </a:r>
            <a:endParaRPr kumimoji="1" lang="en-US" altLang="ja-JP" sz="1400" dirty="0"/>
          </a:p>
          <a:p>
            <a:r>
              <a:rPr kumimoji="1" lang="ja-JP" altLang="en-US" sz="1400" dirty="0"/>
              <a:t>気をつけている。對馬さんは、前は踏ん張りがきいたが</a:t>
            </a:r>
            <a:endParaRPr kumimoji="1" lang="en-US" altLang="ja-JP" sz="1400" dirty="0"/>
          </a:p>
          <a:p>
            <a:r>
              <a:rPr kumimoji="1" lang="ja-JP" altLang="en-US" sz="1400" dirty="0"/>
              <a:t>今は転んでしまう。三上さんは、最近めまいがする（横</a:t>
            </a:r>
            <a:endParaRPr kumimoji="1" lang="en-US" altLang="ja-JP" sz="1400" dirty="0"/>
          </a:p>
          <a:p>
            <a:r>
              <a:rPr kumimoji="1" lang="ja-JP" altLang="en-US" sz="1400" dirty="0"/>
              <a:t>に揺れる）首を揉んでもらうと良くなる。對馬さんは、</a:t>
            </a:r>
            <a:endParaRPr kumimoji="1" lang="en-US" altLang="ja-JP" sz="1400" dirty="0"/>
          </a:p>
          <a:p>
            <a:r>
              <a:rPr kumimoji="1" lang="ja-JP" altLang="en-US" sz="1400" dirty="0"/>
              <a:t>目まいがするので眼科に行ったら、眼振だと言われてこ</a:t>
            </a:r>
            <a:endParaRPr kumimoji="1" lang="en-US" altLang="ja-JP" sz="1400" dirty="0"/>
          </a:p>
          <a:p>
            <a:r>
              <a:rPr kumimoji="1" lang="ja-JP" altLang="en-US" sz="1400" dirty="0"/>
              <a:t>の病気が分かった。最後に、来年度の活動についての話</a:t>
            </a:r>
            <a:endParaRPr kumimoji="1" lang="en-US" altLang="ja-JP" sz="1400" dirty="0"/>
          </a:p>
          <a:p>
            <a:r>
              <a:rPr kumimoji="1" lang="ja-JP" altLang="en-US" sz="1400" dirty="0"/>
              <a:t>し合い、確認しました。この支援センターは</a:t>
            </a:r>
            <a:r>
              <a:rPr kumimoji="1" lang="en-US" altLang="ja-JP" sz="1400" dirty="0"/>
              <a:t>､</a:t>
            </a:r>
            <a:r>
              <a:rPr kumimoji="1" lang="ja-JP" altLang="en-US" sz="1400" dirty="0"/>
              <a:t>来年</a:t>
            </a:r>
            <a:r>
              <a:rPr kumimoji="1" lang="en-US" altLang="ja-JP" sz="1400" dirty="0"/>
              <a:t>7</a:t>
            </a:r>
            <a:r>
              <a:rPr kumimoji="1" lang="ja-JP" altLang="en-US" sz="1400" dirty="0"/>
              <a:t>月移</a:t>
            </a:r>
            <a:endParaRPr kumimoji="1" lang="en-US" altLang="ja-JP" sz="1400" dirty="0"/>
          </a:p>
          <a:p>
            <a:r>
              <a:rPr kumimoji="1" lang="ja-JP" altLang="en-US" sz="1400" dirty="0"/>
              <a:t>転が決まり、それ以降の会場をどうするかも意見交換。</a:t>
            </a:r>
          </a:p>
        </p:txBody>
      </p:sp>
      <p:sp>
        <p:nvSpPr>
          <p:cNvPr id="4" name="テキスト ボックス 3">
            <a:extLst>
              <a:ext uri="{FF2B5EF4-FFF2-40B4-BE49-F238E27FC236}">
                <a16:creationId xmlns:a16="http://schemas.microsoft.com/office/drawing/2014/main" id="{53706CE1-E5BF-9AB4-DEE7-1BC37675E052}"/>
              </a:ext>
            </a:extLst>
          </p:cNvPr>
          <p:cNvSpPr txBox="1"/>
          <p:nvPr/>
        </p:nvSpPr>
        <p:spPr>
          <a:xfrm>
            <a:off x="4958594" y="4430201"/>
            <a:ext cx="2255541" cy="2246769"/>
          </a:xfrm>
          <a:prstGeom prst="rect">
            <a:avLst/>
          </a:prstGeom>
          <a:noFill/>
          <a:ln w="12700">
            <a:solidFill>
              <a:srgbClr val="C00000"/>
            </a:solidFill>
          </a:ln>
        </p:spPr>
        <p:txBody>
          <a:bodyPr wrap="square" rtlCol="0">
            <a:spAutoFit/>
          </a:bodyPr>
          <a:lstStyle/>
          <a:p>
            <a:r>
              <a:rPr kumimoji="1" lang="ja-JP" altLang="en-US" sz="1400" b="1" dirty="0"/>
              <a:t>弘前地域令和</a:t>
            </a:r>
            <a:r>
              <a:rPr kumimoji="1" lang="en-US" altLang="ja-JP" sz="1400" b="1" dirty="0"/>
              <a:t>6</a:t>
            </a:r>
            <a:r>
              <a:rPr kumimoji="1" lang="ja-JP" altLang="en-US" sz="1400" b="1" dirty="0"/>
              <a:t>年度活動案</a:t>
            </a:r>
            <a:endParaRPr kumimoji="1" lang="en-US" altLang="ja-JP" sz="1400" b="1" dirty="0"/>
          </a:p>
          <a:p>
            <a:r>
              <a:rPr kumimoji="1" lang="ja-JP" altLang="en-US" sz="1400" dirty="0"/>
              <a:t>①</a:t>
            </a:r>
            <a:r>
              <a:rPr kumimoji="1" lang="en-US" altLang="ja-JP" sz="1400" dirty="0"/>
              <a:t>3</a:t>
            </a:r>
            <a:r>
              <a:rPr kumimoji="1" lang="ja-JP" altLang="en-US" sz="1400" dirty="0"/>
              <a:t>月に川口学級追加開催</a:t>
            </a:r>
            <a:endParaRPr kumimoji="1" lang="en-US" altLang="ja-JP" sz="1400" dirty="0"/>
          </a:p>
          <a:p>
            <a:r>
              <a:rPr kumimoji="1" lang="ja-JP" altLang="en-US" sz="1400" dirty="0"/>
              <a:t>②川口学級の開催</a:t>
            </a:r>
            <a:endParaRPr kumimoji="1" lang="en-US" altLang="ja-JP" sz="1400" dirty="0"/>
          </a:p>
          <a:p>
            <a:r>
              <a:rPr kumimoji="1" lang="ja-JP" altLang="en-US" sz="1400" dirty="0"/>
              <a:t>　</a:t>
            </a:r>
            <a:r>
              <a:rPr kumimoji="1" lang="en-US" altLang="ja-JP" sz="1400" dirty="0"/>
              <a:t>9</a:t>
            </a:r>
            <a:r>
              <a:rPr kumimoji="1" lang="ja-JP" altLang="en-US" sz="1400" dirty="0"/>
              <a:t>月～</a:t>
            </a:r>
            <a:r>
              <a:rPr kumimoji="1" lang="en-US" altLang="ja-JP" sz="1400" dirty="0"/>
              <a:t>10</a:t>
            </a:r>
            <a:r>
              <a:rPr kumimoji="1" lang="ja-JP" altLang="en-US" sz="1400" dirty="0"/>
              <a:t>月で調整する）</a:t>
            </a:r>
            <a:endParaRPr kumimoji="1" lang="en-US" altLang="ja-JP" sz="1400" dirty="0"/>
          </a:p>
          <a:p>
            <a:r>
              <a:rPr kumimoji="1" lang="ja-JP" altLang="en-US" sz="1400" dirty="0"/>
              <a:t>③フットケアの開催</a:t>
            </a:r>
            <a:endParaRPr kumimoji="1" lang="en-US" altLang="ja-JP" sz="1400" dirty="0"/>
          </a:p>
          <a:p>
            <a:r>
              <a:rPr kumimoji="1" lang="ja-JP" altLang="en-US" sz="1400" dirty="0"/>
              <a:t>④小旅行（三地域合同）</a:t>
            </a:r>
            <a:endParaRPr kumimoji="1" lang="en-US" altLang="ja-JP" sz="1400" dirty="0"/>
          </a:p>
          <a:p>
            <a:r>
              <a:rPr kumimoji="1" lang="ja-JP" altLang="en-US" sz="1400" dirty="0"/>
              <a:t>⑤福祉用具の勉強会</a:t>
            </a:r>
            <a:endParaRPr kumimoji="1" lang="en-US" altLang="ja-JP" sz="1400" dirty="0"/>
          </a:p>
          <a:p>
            <a:r>
              <a:rPr kumimoji="1" lang="ja-JP" altLang="en-US" sz="1400" dirty="0"/>
              <a:t>（青森地域と合同開催）</a:t>
            </a:r>
            <a:endParaRPr kumimoji="1" lang="en-US" altLang="ja-JP" sz="1400" dirty="0"/>
          </a:p>
          <a:p>
            <a:r>
              <a:rPr kumimoji="1" lang="en-US" altLang="ja-JP" sz="1400" dirty="0"/>
              <a:t>※</a:t>
            </a:r>
            <a:r>
              <a:rPr kumimoji="1" lang="ja-JP" altLang="en-US" sz="1400" dirty="0"/>
              <a:t>以上の内容について各地域と講師との調整する</a:t>
            </a:r>
            <a:endParaRPr kumimoji="1" lang="en-US" altLang="ja-JP" sz="1400" dirty="0"/>
          </a:p>
        </p:txBody>
      </p:sp>
      <p:sp>
        <p:nvSpPr>
          <p:cNvPr id="5" name="テキスト ボックス 4">
            <a:extLst>
              <a:ext uri="{FF2B5EF4-FFF2-40B4-BE49-F238E27FC236}">
                <a16:creationId xmlns:a16="http://schemas.microsoft.com/office/drawing/2014/main" id="{04C66DB6-5C6D-5361-8911-DA8163C881C5}"/>
              </a:ext>
            </a:extLst>
          </p:cNvPr>
          <p:cNvSpPr txBox="1"/>
          <p:nvPr/>
        </p:nvSpPr>
        <p:spPr>
          <a:xfrm>
            <a:off x="743482" y="6099167"/>
            <a:ext cx="3204673" cy="276999"/>
          </a:xfrm>
          <a:prstGeom prst="rect">
            <a:avLst/>
          </a:prstGeom>
          <a:noFill/>
        </p:spPr>
        <p:txBody>
          <a:bodyPr wrap="square" rtlCol="0">
            <a:spAutoFit/>
          </a:bodyPr>
          <a:lstStyle/>
          <a:p>
            <a:r>
              <a:rPr kumimoji="1" lang="ja-JP" altLang="en-US" sz="1200" b="1" dirty="0"/>
              <a:t>令和</a:t>
            </a:r>
            <a:r>
              <a:rPr kumimoji="1" lang="en-US" altLang="ja-JP" sz="1200" b="1" dirty="0"/>
              <a:t>5</a:t>
            </a:r>
            <a:r>
              <a:rPr kumimoji="1" lang="ja-JP" altLang="en-US" sz="1200" b="1" dirty="0"/>
              <a:t>年</a:t>
            </a:r>
            <a:r>
              <a:rPr kumimoji="1" lang="en-US" altLang="ja-JP" sz="1200" b="1" dirty="0"/>
              <a:t>11</a:t>
            </a:r>
            <a:r>
              <a:rPr kumimoji="1" lang="ja-JP" altLang="en-US" sz="1200" b="1" dirty="0"/>
              <a:t>月</a:t>
            </a:r>
            <a:r>
              <a:rPr kumimoji="1" lang="en-US" altLang="ja-JP" sz="1200" b="1" dirty="0"/>
              <a:t>12</a:t>
            </a:r>
            <a:r>
              <a:rPr kumimoji="1" lang="ja-JP" altLang="en-US" sz="1200" b="1" dirty="0"/>
              <a:t>日　十和田市民文化センター</a:t>
            </a:r>
          </a:p>
        </p:txBody>
      </p:sp>
      <p:sp>
        <p:nvSpPr>
          <p:cNvPr id="6" name="四角形: 角を丸くする 5">
            <a:extLst>
              <a:ext uri="{FF2B5EF4-FFF2-40B4-BE49-F238E27FC236}">
                <a16:creationId xmlns:a16="http://schemas.microsoft.com/office/drawing/2014/main" id="{90DC1034-F496-4015-40E4-DFEAFDB8024E}"/>
              </a:ext>
            </a:extLst>
          </p:cNvPr>
          <p:cNvSpPr/>
          <p:nvPr/>
        </p:nvSpPr>
        <p:spPr>
          <a:xfrm>
            <a:off x="628668" y="6376063"/>
            <a:ext cx="3434299" cy="384561"/>
          </a:xfrm>
          <a:prstGeom prst="roundRect">
            <a:avLst/>
          </a:prstGeom>
          <a:solidFill>
            <a:srgbClr val="1EEAA6"/>
          </a:solid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ysClr val="windowText" lastClr="000000"/>
                </a:solidFill>
                <a:latin typeface="AR P丸ゴシック体M" panose="020B0600010101010101" pitchFamily="50" charset="-128"/>
                <a:ea typeface="AR P丸ゴシック体M" panose="020B0600010101010101" pitchFamily="50" charset="-128"/>
              </a:rPr>
              <a:t>上十三地域</a:t>
            </a:r>
            <a:r>
              <a:rPr kumimoji="1" lang="ja-JP" altLang="en-US" sz="1600" b="1" dirty="0">
                <a:solidFill>
                  <a:sysClr val="windowText" lastClr="000000"/>
                </a:solidFill>
                <a:latin typeface="AR P丸ゴシック体M" panose="020B0600010101010101" pitchFamily="50" charset="-128"/>
                <a:ea typeface="AR P丸ゴシック体M" panose="020B0600010101010101" pitchFamily="50" charset="-128"/>
              </a:rPr>
              <a:t>　患者・家族交流会</a:t>
            </a:r>
          </a:p>
        </p:txBody>
      </p:sp>
      <p:sp>
        <p:nvSpPr>
          <p:cNvPr id="10" name="テキスト ボックス 9">
            <a:extLst>
              <a:ext uri="{FF2B5EF4-FFF2-40B4-BE49-F238E27FC236}">
                <a16:creationId xmlns:a16="http://schemas.microsoft.com/office/drawing/2014/main" id="{A4640CB8-1DEE-3420-4092-18D6AD134339}"/>
              </a:ext>
            </a:extLst>
          </p:cNvPr>
          <p:cNvSpPr txBox="1"/>
          <p:nvPr/>
        </p:nvSpPr>
        <p:spPr>
          <a:xfrm>
            <a:off x="276220" y="6794766"/>
            <a:ext cx="4817073" cy="3754874"/>
          </a:xfrm>
          <a:prstGeom prst="rect">
            <a:avLst/>
          </a:prstGeom>
          <a:noFill/>
        </p:spPr>
        <p:txBody>
          <a:bodyPr wrap="square" rtlCol="0">
            <a:spAutoFit/>
          </a:bodyPr>
          <a:lstStyle/>
          <a:p>
            <a:r>
              <a:rPr kumimoji="1" lang="ja-JP" altLang="en-US" sz="1400" dirty="0"/>
              <a:t>　年度最後となる上十三地域交流会は、</a:t>
            </a:r>
            <a:r>
              <a:rPr kumimoji="1" lang="en-US" altLang="ja-JP" sz="1400" dirty="0"/>
              <a:t>9</a:t>
            </a:r>
            <a:r>
              <a:rPr kumimoji="1" lang="ja-JP" altLang="en-US" sz="1400" dirty="0"/>
              <a:t>名が参加して行ないました。　始めに沼田代表が挨拶</a:t>
            </a:r>
            <a:r>
              <a:rPr kumimoji="1" lang="en-US" altLang="ja-JP" sz="1400" dirty="0"/>
              <a:t>､</a:t>
            </a:r>
            <a:r>
              <a:rPr kumimoji="1" lang="ja-JP" altLang="en-US" sz="1400" dirty="0"/>
              <a:t>今年で８２歳にな</a:t>
            </a:r>
            <a:endParaRPr kumimoji="1" lang="en-US" altLang="ja-JP" sz="1400" dirty="0"/>
          </a:p>
          <a:p>
            <a:r>
              <a:rPr kumimoji="1" lang="ja-JP" altLang="en-US" sz="1400" dirty="0"/>
              <a:t>り</a:t>
            </a:r>
            <a:r>
              <a:rPr kumimoji="1" lang="en-US" altLang="ja-JP" sz="1400" dirty="0"/>
              <a:t>､</a:t>
            </a:r>
            <a:r>
              <a:rPr kumimoji="1" lang="ja-JP" altLang="en-US" sz="1400" dirty="0"/>
              <a:t>動きも年相応になってきた。畑仕事も草取りぐらいになった。あと、</a:t>
            </a:r>
            <a:r>
              <a:rPr kumimoji="1" lang="en-US" altLang="ja-JP" sz="1400" dirty="0"/>
              <a:t>8</a:t>
            </a:r>
            <a:r>
              <a:rPr kumimoji="1" lang="ja-JP" altLang="en-US" sz="1400" dirty="0"/>
              <a:t>年我慢すれば</a:t>
            </a:r>
            <a:r>
              <a:rPr kumimoji="1" lang="en-US" altLang="ja-JP" sz="1400" dirty="0"/>
              <a:t>90</a:t>
            </a:r>
            <a:r>
              <a:rPr kumimoji="1" lang="ja-JP" altLang="en-US" sz="1400" dirty="0"/>
              <a:t>歳。毎日新聞のお悔やみ欄を見て、故人の年齢をみて</a:t>
            </a:r>
            <a:r>
              <a:rPr kumimoji="1" lang="en-US" altLang="ja-JP" sz="1400" dirty="0"/>
              <a:t>､</a:t>
            </a:r>
            <a:r>
              <a:rPr kumimoji="1" lang="ja-JP" altLang="en-US" sz="1400" dirty="0"/>
              <a:t>納得しているこの頃です。現在は、週</a:t>
            </a:r>
            <a:r>
              <a:rPr kumimoji="1" lang="en-US" altLang="ja-JP" sz="1400" dirty="0"/>
              <a:t>2</a:t>
            </a:r>
            <a:r>
              <a:rPr kumimoji="1" lang="ja-JP" altLang="en-US" sz="1400" dirty="0"/>
              <a:t>回リハビリに行っている。話す方は口調が達者でうるさいと言われ</a:t>
            </a:r>
            <a:r>
              <a:rPr kumimoji="1" lang="en-US" altLang="ja-JP" sz="1400" dirty="0"/>
              <a:t>､</a:t>
            </a:r>
            <a:r>
              <a:rPr kumimoji="1" lang="ja-JP" altLang="en-US" sz="1400" dirty="0"/>
              <a:t>家内とケンカのにもなる。最近よく買い取りの電話があり</a:t>
            </a:r>
            <a:r>
              <a:rPr kumimoji="1" lang="en-US" altLang="ja-JP" sz="1400" dirty="0"/>
              <a:t>､</a:t>
            </a:r>
            <a:r>
              <a:rPr kumimoji="1" lang="ja-JP" altLang="en-US" sz="1400" dirty="0"/>
              <a:t>女性の人からだと、話に乗り離さないように</a:t>
            </a:r>
            <a:r>
              <a:rPr kumimoji="1" lang="en-US" altLang="ja-JP" sz="1400" dirty="0"/>
              <a:t>､</a:t>
            </a:r>
            <a:r>
              <a:rPr kumimoji="1" lang="ja-JP" altLang="en-US" sz="1400" dirty="0"/>
              <a:t>話し相手をしてもらうのが楽しみになっている。事務局の河内さんは、発症して</a:t>
            </a:r>
            <a:r>
              <a:rPr kumimoji="1" lang="en-US" altLang="ja-JP" sz="1400" dirty="0"/>
              <a:t>8</a:t>
            </a:r>
            <a:r>
              <a:rPr kumimoji="1" lang="ja-JP" altLang="en-US" sz="1400" dirty="0"/>
              <a:t>年になる。ちょっと滑舌が悪くなり</a:t>
            </a:r>
            <a:r>
              <a:rPr kumimoji="1" lang="en-US" altLang="ja-JP" sz="1400" dirty="0"/>
              <a:t>､</a:t>
            </a:r>
            <a:r>
              <a:rPr kumimoji="1" lang="ja-JP" altLang="en-US" sz="1400" dirty="0"/>
              <a:t>歩行も悪くなった。現在車は運転しているが、助手席に妻が乗り左側を確認</a:t>
            </a:r>
            <a:r>
              <a:rPr kumimoji="1" lang="en-US" altLang="ja-JP" sz="1400" dirty="0"/>
              <a:t>､</a:t>
            </a:r>
            <a:r>
              <a:rPr kumimoji="1" lang="ja-JP" altLang="en-US" sz="1400" dirty="0"/>
              <a:t>右側は自分が確認して運転している。　竹浦さんは</a:t>
            </a:r>
            <a:r>
              <a:rPr kumimoji="1" lang="en-US" altLang="ja-JP" sz="1400" dirty="0"/>
              <a:t>､</a:t>
            </a:r>
            <a:r>
              <a:rPr kumimoji="1" lang="ja-JP" altLang="en-US" sz="1400" dirty="0"/>
              <a:t>この頃呂律が回らなくなってきた。食べるのは何でも食べるが</a:t>
            </a:r>
            <a:r>
              <a:rPr kumimoji="1" lang="en-US" altLang="ja-JP" sz="1400" dirty="0"/>
              <a:t>､</a:t>
            </a:r>
            <a:r>
              <a:rPr kumimoji="1" lang="ja-JP" altLang="en-US" sz="1400" dirty="0"/>
              <a:t>なるべく外に出るようにしている。　虻川会長は、弘前から来ましたが、沼田代表のお話は聴いてて楽しいです。  今回新加入された久保さんは</a:t>
            </a:r>
            <a:r>
              <a:rPr kumimoji="1" lang="en-US" altLang="ja-JP" sz="1400" dirty="0"/>
              <a:t>､56</a:t>
            </a:r>
            <a:r>
              <a:rPr kumimoji="1" lang="ja-JP" altLang="en-US" sz="1400" dirty="0"/>
              <a:t>歳発症して</a:t>
            </a:r>
            <a:r>
              <a:rPr kumimoji="1" lang="en-US" altLang="ja-JP" sz="1400" dirty="0"/>
              <a:t>8</a:t>
            </a:r>
            <a:r>
              <a:rPr kumimoji="1" lang="ja-JP" altLang="en-US" sz="1400" dirty="0"/>
              <a:t>年目になる。　　</a:t>
            </a:r>
            <a:r>
              <a:rPr kumimoji="1" lang="ja-JP" altLang="en-US" sz="1400" b="1" dirty="0"/>
              <a:t>次ページへ</a:t>
            </a:r>
            <a:endParaRPr kumimoji="1" lang="en-US" altLang="ja-JP" sz="1400" b="1" dirty="0"/>
          </a:p>
        </p:txBody>
      </p:sp>
      <p:pic>
        <p:nvPicPr>
          <p:cNvPr id="13" name="図 12" descr="建物の前に立っているクマのぬいぐるみ&#10;&#10;低い精度で自動的に生成された説明">
            <a:extLst>
              <a:ext uri="{FF2B5EF4-FFF2-40B4-BE49-F238E27FC236}">
                <a16:creationId xmlns:a16="http://schemas.microsoft.com/office/drawing/2014/main" id="{993E85A5-04FD-DA9F-0796-C9BA8D2E6AF4}"/>
              </a:ext>
            </a:extLst>
          </p:cNvPr>
          <p:cNvPicPr>
            <a:picLocks noChangeAspect="1"/>
          </p:cNvPicPr>
          <p:nvPr/>
        </p:nvPicPr>
        <p:blipFill>
          <a:blip r:embed="rId5"/>
          <a:stretch>
            <a:fillRect/>
          </a:stretch>
        </p:blipFill>
        <p:spPr>
          <a:xfrm>
            <a:off x="5045697" y="6760624"/>
            <a:ext cx="2177800" cy="1633350"/>
          </a:xfrm>
          <a:prstGeom prst="rect">
            <a:avLst/>
          </a:prstGeom>
        </p:spPr>
      </p:pic>
      <p:pic>
        <p:nvPicPr>
          <p:cNvPr id="15" name="図 14" descr="屋外, 道路, 人, トラック が含まれている画像&#10;&#10;自動的に生成された説明">
            <a:extLst>
              <a:ext uri="{FF2B5EF4-FFF2-40B4-BE49-F238E27FC236}">
                <a16:creationId xmlns:a16="http://schemas.microsoft.com/office/drawing/2014/main" id="{EB725F62-7351-31C9-D840-12681AECC375}"/>
              </a:ext>
            </a:extLst>
          </p:cNvPr>
          <p:cNvPicPr>
            <a:picLocks noChangeAspect="1"/>
          </p:cNvPicPr>
          <p:nvPr/>
        </p:nvPicPr>
        <p:blipFill rotWithShape="1">
          <a:blip r:embed="rId6"/>
          <a:srcRect l="3837" r="12601"/>
          <a:stretch/>
        </p:blipFill>
        <p:spPr>
          <a:xfrm>
            <a:off x="5045697" y="8393974"/>
            <a:ext cx="2177800" cy="1954667"/>
          </a:xfrm>
          <a:prstGeom prst="rect">
            <a:avLst/>
          </a:prstGeom>
        </p:spPr>
      </p:pic>
      <p:sp>
        <p:nvSpPr>
          <p:cNvPr id="26" name="テキスト ボックス 25">
            <a:extLst>
              <a:ext uri="{FF2B5EF4-FFF2-40B4-BE49-F238E27FC236}">
                <a16:creationId xmlns:a16="http://schemas.microsoft.com/office/drawing/2014/main" id="{7E86FFCB-83C0-7BB1-9AC8-FC6D02E9D473}"/>
              </a:ext>
            </a:extLst>
          </p:cNvPr>
          <p:cNvSpPr txBox="1"/>
          <p:nvPr/>
        </p:nvSpPr>
        <p:spPr>
          <a:xfrm>
            <a:off x="3635677" y="10319115"/>
            <a:ext cx="427290" cy="338554"/>
          </a:xfrm>
          <a:prstGeom prst="rect">
            <a:avLst/>
          </a:prstGeom>
          <a:noFill/>
        </p:spPr>
        <p:txBody>
          <a:bodyPr wrap="square" rtlCol="0">
            <a:spAutoFit/>
          </a:bodyPr>
          <a:lstStyle/>
          <a:p>
            <a:r>
              <a:rPr kumimoji="1" lang="ja-JP" altLang="en-US" sz="1600" b="1" dirty="0"/>
              <a:t>８</a:t>
            </a:r>
          </a:p>
        </p:txBody>
      </p:sp>
      <p:sp>
        <p:nvSpPr>
          <p:cNvPr id="27" name="正方形/長方形 26">
            <a:extLst>
              <a:ext uri="{FF2B5EF4-FFF2-40B4-BE49-F238E27FC236}">
                <a16:creationId xmlns:a16="http://schemas.microsoft.com/office/drawing/2014/main" id="{0C339E60-6C57-A2E6-8A8A-86E451786F13}"/>
              </a:ext>
            </a:extLst>
          </p:cNvPr>
          <p:cNvSpPr/>
          <p:nvPr/>
        </p:nvSpPr>
        <p:spPr>
          <a:xfrm>
            <a:off x="5187297" y="8121403"/>
            <a:ext cx="2026838" cy="2725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マーカー体E" panose="020B0609010101010101" pitchFamily="49" charset="-128"/>
                <a:ea typeface="ARマーカー体E" panose="020B0609010101010101" pitchFamily="49" charset="-128"/>
              </a:rPr>
              <a:t>おいらせ町　理容室ガン</a:t>
            </a:r>
            <a:r>
              <a:rPr kumimoji="1" lang="ja-JP" altLang="en-US" sz="1100" dirty="0">
                <a:latin typeface="ARマーカー体E" panose="020B0609010101010101" pitchFamily="49" charset="-128"/>
                <a:ea typeface="ARマーカー体E" panose="020B0609010101010101" pitchFamily="49" charset="-128"/>
              </a:rPr>
              <a:t>ダム</a:t>
            </a:r>
          </a:p>
        </p:txBody>
      </p:sp>
      <p:sp>
        <p:nvSpPr>
          <p:cNvPr id="28" name="正方形/長方形 27">
            <a:extLst>
              <a:ext uri="{FF2B5EF4-FFF2-40B4-BE49-F238E27FC236}">
                <a16:creationId xmlns:a16="http://schemas.microsoft.com/office/drawing/2014/main" id="{7CA0E196-8C55-0CD1-1AF1-83D5F0522D05}"/>
              </a:ext>
            </a:extLst>
          </p:cNvPr>
          <p:cNvSpPr/>
          <p:nvPr/>
        </p:nvSpPr>
        <p:spPr>
          <a:xfrm>
            <a:off x="5144976" y="8358413"/>
            <a:ext cx="2026838" cy="2384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ysClr val="windowText" lastClr="000000"/>
                </a:solidFill>
                <a:latin typeface="ARマーカー体E" panose="020B0609010101010101" pitchFamily="49" charset="-128"/>
                <a:ea typeface="ARマーカー体E" panose="020B0609010101010101" pitchFamily="49" charset="-128"/>
              </a:rPr>
              <a:t>店主の手作りザクとガンダム</a:t>
            </a:r>
          </a:p>
        </p:txBody>
      </p:sp>
      <p:sp>
        <p:nvSpPr>
          <p:cNvPr id="29" name="正方形/長方形 28">
            <a:extLst>
              <a:ext uri="{FF2B5EF4-FFF2-40B4-BE49-F238E27FC236}">
                <a16:creationId xmlns:a16="http://schemas.microsoft.com/office/drawing/2014/main" id="{2CE7633D-DAC4-81F8-A3F1-C0D1AAB18EAE}"/>
              </a:ext>
            </a:extLst>
          </p:cNvPr>
          <p:cNvSpPr/>
          <p:nvPr/>
        </p:nvSpPr>
        <p:spPr>
          <a:xfrm>
            <a:off x="4958594" y="10144354"/>
            <a:ext cx="1424393" cy="2384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latin typeface="ARマーカー体E" panose="020B0609010101010101" pitchFamily="49" charset="-128"/>
                <a:ea typeface="ARマーカー体E" panose="020B0609010101010101" pitchFamily="49" charset="-128"/>
              </a:rPr>
              <a:t>見学は一言声がけを</a:t>
            </a:r>
          </a:p>
        </p:txBody>
      </p:sp>
      <p:sp>
        <p:nvSpPr>
          <p:cNvPr id="12" name="正方形/長方形 11">
            <a:extLst>
              <a:ext uri="{FF2B5EF4-FFF2-40B4-BE49-F238E27FC236}">
                <a16:creationId xmlns:a16="http://schemas.microsoft.com/office/drawing/2014/main" id="{084721AE-B63C-4E40-4310-B4E2B7F0BE7F}"/>
              </a:ext>
            </a:extLst>
          </p:cNvPr>
          <p:cNvSpPr/>
          <p:nvPr/>
        </p:nvSpPr>
        <p:spPr>
          <a:xfrm>
            <a:off x="5432720" y="1369667"/>
            <a:ext cx="1478604" cy="2296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ysClr val="windowText" lastClr="000000"/>
                </a:solidFill>
                <a:latin typeface="AR P丸ゴシック体M" panose="020B0600010101010101" pitchFamily="50" charset="-128"/>
                <a:ea typeface="AR P丸ゴシック体M" panose="020B0600010101010101" pitchFamily="50" charset="-128"/>
              </a:rPr>
              <a:t>弘前</a:t>
            </a:r>
            <a:r>
              <a:rPr kumimoji="1" lang="ja-JP" altLang="en-US" sz="1100" b="1" dirty="0">
                <a:solidFill>
                  <a:schemeClr val="bg1"/>
                </a:solidFill>
                <a:latin typeface="AR P丸ゴシック体M" panose="020B0600010101010101" pitchFamily="50" charset="-128"/>
                <a:ea typeface="AR P丸ゴシック体M" panose="020B0600010101010101" pitchFamily="50" charset="-128"/>
              </a:rPr>
              <a:t>　</a:t>
            </a:r>
            <a:r>
              <a:rPr kumimoji="1" lang="ja-JP" altLang="en-US" sz="1100" b="1" dirty="0">
                <a:solidFill>
                  <a:sysClr val="windowText" lastClr="000000"/>
                </a:solidFill>
                <a:latin typeface="AR P丸ゴシック体M" panose="020B0600010101010101" pitchFamily="50" charset="-128"/>
                <a:ea typeface="AR P丸ゴシック体M" panose="020B0600010101010101" pitchFamily="50" charset="-128"/>
              </a:rPr>
              <a:t>天満宮境内</a:t>
            </a:r>
          </a:p>
        </p:txBody>
      </p:sp>
      <p:sp>
        <p:nvSpPr>
          <p:cNvPr id="14" name="正方形/長方形 13">
            <a:extLst>
              <a:ext uri="{FF2B5EF4-FFF2-40B4-BE49-F238E27FC236}">
                <a16:creationId xmlns:a16="http://schemas.microsoft.com/office/drawing/2014/main" id="{1A3C433D-1E1A-B346-AFF4-A9B9E9245ECA}"/>
              </a:ext>
            </a:extLst>
          </p:cNvPr>
          <p:cNvSpPr/>
          <p:nvPr/>
        </p:nvSpPr>
        <p:spPr>
          <a:xfrm>
            <a:off x="5093293" y="237394"/>
            <a:ext cx="1937705" cy="276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ysClr val="windowText" lastClr="000000"/>
                </a:solidFill>
                <a:latin typeface="AR P丸ゴシック体M" panose="020B0600010101010101" pitchFamily="50" charset="-128"/>
                <a:ea typeface="AR P丸ゴシック体M" panose="020B0600010101010101" pitchFamily="50" charset="-128"/>
              </a:rPr>
              <a:t>つがる一代様うさぎを祀る</a:t>
            </a:r>
          </a:p>
        </p:txBody>
      </p:sp>
      <p:sp>
        <p:nvSpPr>
          <p:cNvPr id="17" name="正方形/長方形 16">
            <a:extLst>
              <a:ext uri="{FF2B5EF4-FFF2-40B4-BE49-F238E27FC236}">
                <a16:creationId xmlns:a16="http://schemas.microsoft.com/office/drawing/2014/main" id="{76F10D12-CAAD-657A-14B7-2CBAAA2ABF0E}"/>
              </a:ext>
            </a:extLst>
          </p:cNvPr>
          <p:cNvSpPr/>
          <p:nvPr/>
        </p:nvSpPr>
        <p:spPr>
          <a:xfrm>
            <a:off x="6086364" y="2827838"/>
            <a:ext cx="1173585" cy="2269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鎮座する「兎」</a:t>
            </a:r>
          </a:p>
        </p:txBody>
      </p:sp>
      <p:sp>
        <p:nvSpPr>
          <p:cNvPr id="18" name="正方形/長方形 17">
            <a:extLst>
              <a:ext uri="{FF2B5EF4-FFF2-40B4-BE49-F238E27FC236}">
                <a16:creationId xmlns:a16="http://schemas.microsoft.com/office/drawing/2014/main" id="{532AD257-54D0-3BB7-DC97-8A0710555D0F}"/>
              </a:ext>
            </a:extLst>
          </p:cNvPr>
          <p:cNvSpPr/>
          <p:nvPr/>
        </p:nvSpPr>
        <p:spPr>
          <a:xfrm>
            <a:off x="4815024" y="4129167"/>
            <a:ext cx="2542680" cy="2269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日本海に日が落ちる夕暮れの岩木山</a:t>
            </a:r>
          </a:p>
        </p:txBody>
      </p:sp>
    </p:spTree>
    <p:extLst>
      <p:ext uri="{BB962C8B-B14F-4D97-AF65-F5344CB8AC3E}">
        <p14:creationId xmlns:p14="http://schemas.microsoft.com/office/powerpoint/2010/main" val="40836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キッチンで作業をしている人たち&#10;&#10;低い精度で自動的に生成された説明">
            <a:extLst>
              <a:ext uri="{FF2B5EF4-FFF2-40B4-BE49-F238E27FC236}">
                <a16:creationId xmlns:a16="http://schemas.microsoft.com/office/drawing/2014/main" id="{E1DA0236-170C-B73F-6784-1F76D26349F3}"/>
              </a:ext>
            </a:extLst>
          </p:cNvPr>
          <p:cNvPicPr>
            <a:picLocks noChangeAspect="1"/>
          </p:cNvPicPr>
          <p:nvPr/>
        </p:nvPicPr>
        <p:blipFill>
          <a:blip r:embed="rId2"/>
          <a:stretch>
            <a:fillRect/>
          </a:stretch>
        </p:blipFill>
        <p:spPr>
          <a:xfrm>
            <a:off x="286267" y="6625579"/>
            <a:ext cx="2579609" cy="1934707"/>
          </a:xfrm>
          <a:prstGeom prst="rect">
            <a:avLst/>
          </a:prstGeom>
        </p:spPr>
      </p:pic>
      <p:sp>
        <p:nvSpPr>
          <p:cNvPr id="2" name="テキスト ボックス 1">
            <a:extLst>
              <a:ext uri="{FF2B5EF4-FFF2-40B4-BE49-F238E27FC236}">
                <a16:creationId xmlns:a16="http://schemas.microsoft.com/office/drawing/2014/main" id="{A0842D4D-24C7-7B4F-C48E-5AE03FEA8E6A}"/>
              </a:ext>
            </a:extLst>
          </p:cNvPr>
          <p:cNvSpPr txBox="1"/>
          <p:nvPr/>
        </p:nvSpPr>
        <p:spPr>
          <a:xfrm>
            <a:off x="196554" y="282012"/>
            <a:ext cx="3854153" cy="4862870"/>
          </a:xfrm>
          <a:prstGeom prst="rect">
            <a:avLst/>
          </a:prstGeom>
          <a:noFill/>
        </p:spPr>
        <p:txBody>
          <a:bodyPr wrap="square" rtlCol="0">
            <a:spAutoFit/>
          </a:bodyPr>
          <a:lstStyle/>
          <a:p>
            <a:r>
              <a:rPr kumimoji="1" lang="ja-JP" altLang="en-US" sz="1400" dirty="0"/>
              <a:t>友達になれればと思って入会しました。</a:t>
            </a:r>
            <a:endParaRPr kumimoji="1" lang="en-US" altLang="ja-JP" sz="1400" dirty="0"/>
          </a:p>
          <a:p>
            <a:r>
              <a:rPr kumimoji="1" lang="ja-JP" altLang="en-US" sz="1400" dirty="0"/>
              <a:t>　河内さんの奥様は、自分自身も病気を持っており、火曜日と金曜日に病院に通っております。主人が車の運転が出来なくなれば、どうするか悩んでいましたが、現在はバスが巡回するようになっているので、病院への通院利用が出来るようになった。竹浦さんの姪子さんは、叔母と二人で沼田代表のお話を聴くのを楽しみにしてきた。最近転ぶようになってきた。この前は、</a:t>
            </a:r>
            <a:r>
              <a:rPr kumimoji="1" lang="en-US" altLang="ja-JP" sz="1400" dirty="0"/>
              <a:t>1</a:t>
            </a:r>
            <a:r>
              <a:rPr kumimoji="1" lang="ja-JP" altLang="en-US" sz="1400" dirty="0"/>
              <a:t>日に</a:t>
            </a:r>
            <a:r>
              <a:rPr kumimoji="1" lang="en-US" altLang="ja-JP" sz="1400" dirty="0"/>
              <a:t>3</a:t>
            </a:r>
            <a:r>
              <a:rPr kumimoji="1" lang="ja-JP" altLang="en-US" sz="1400" dirty="0"/>
              <a:t>回も転んで、玄関で動けなくなったと電話があり、心配したが</a:t>
            </a:r>
            <a:endParaRPr kumimoji="1" lang="en-US" altLang="ja-JP" sz="1400" dirty="0"/>
          </a:p>
          <a:p>
            <a:r>
              <a:rPr kumimoji="1" lang="ja-JP" altLang="en-US" sz="1400" dirty="0"/>
              <a:t>大事なく安心した。参加者から、いつでも連絡が取れるように首からさげた方が良いと思うとの助言。沼田代表は、家の中では手摺りに摑まれば良いが、無いと大変、転ぶと亀になり、手足バタバタ。あと、一歩がでないので。言葉も、</a:t>
            </a:r>
            <a:r>
              <a:rPr kumimoji="1" lang="ja-JP" altLang="en-US" sz="1600" dirty="0"/>
              <a:t>あれ　これ　</a:t>
            </a:r>
            <a:r>
              <a:rPr kumimoji="1" lang="ja-JP" altLang="en-US" sz="1400" dirty="0"/>
              <a:t>になってケンカになる。久保さんは、杖を使うようになって</a:t>
            </a:r>
            <a:endParaRPr kumimoji="1" lang="en-US" altLang="ja-JP" sz="1400" dirty="0"/>
          </a:p>
          <a:p>
            <a:r>
              <a:rPr kumimoji="1" lang="ja-JP" altLang="en-US" sz="1400" dirty="0"/>
              <a:t>真っ直ぐ歩けるようになった。玄関だけは段差があるので手摺りを付けている。沼田代表は</a:t>
            </a:r>
            <a:r>
              <a:rPr kumimoji="1" lang="en-US" altLang="ja-JP" sz="1400" dirty="0"/>
              <a:t>､</a:t>
            </a:r>
            <a:r>
              <a:rPr kumimoji="1" lang="ja-JP" altLang="en-US" sz="1400" dirty="0"/>
              <a:t>夏でも手袋をしている。</a:t>
            </a:r>
            <a:r>
              <a:rPr kumimoji="1" lang="en-US" altLang="ja-JP" sz="1400" dirty="0"/>
              <a:t>100</a:t>
            </a:r>
            <a:r>
              <a:rPr kumimoji="1" lang="ja-JP" altLang="en-US" sz="1400" dirty="0"/>
              <a:t>円ショップで滑り止めが付いているのを買って使っている。</a:t>
            </a:r>
            <a:endParaRPr kumimoji="1" lang="en-US" altLang="ja-JP" sz="1400" dirty="0"/>
          </a:p>
        </p:txBody>
      </p:sp>
      <p:sp>
        <p:nvSpPr>
          <p:cNvPr id="3" name="テキスト ボックス 2">
            <a:extLst>
              <a:ext uri="{FF2B5EF4-FFF2-40B4-BE49-F238E27FC236}">
                <a16:creationId xmlns:a16="http://schemas.microsoft.com/office/drawing/2014/main" id="{A96A7D18-4F2F-AB0C-3441-6D4F2220F57C}"/>
              </a:ext>
            </a:extLst>
          </p:cNvPr>
          <p:cNvSpPr txBox="1"/>
          <p:nvPr/>
        </p:nvSpPr>
        <p:spPr>
          <a:xfrm>
            <a:off x="4136165" y="3390555"/>
            <a:ext cx="2965392" cy="1600438"/>
          </a:xfrm>
          <a:prstGeom prst="rect">
            <a:avLst/>
          </a:prstGeom>
          <a:noFill/>
          <a:ln w="12700">
            <a:solidFill>
              <a:srgbClr val="C00000"/>
            </a:solidFill>
          </a:ln>
        </p:spPr>
        <p:txBody>
          <a:bodyPr wrap="square" rtlCol="0">
            <a:spAutoFit/>
          </a:bodyPr>
          <a:lstStyle/>
          <a:p>
            <a:r>
              <a:rPr kumimoji="1" lang="ja-JP" altLang="en-US" sz="1400" b="1" dirty="0"/>
              <a:t>　</a:t>
            </a:r>
            <a:r>
              <a:rPr kumimoji="1" lang="ja-JP" altLang="en-US" sz="1400" b="1" dirty="0">
                <a:latin typeface="AR P丸ゴシック体M" panose="020B0600010101010101" pitchFamily="50" charset="-128"/>
                <a:ea typeface="AR P丸ゴシック体M" panose="020B0600010101010101" pitchFamily="50" charset="-128"/>
              </a:rPr>
              <a:t>上十三地域　令和</a:t>
            </a:r>
            <a:r>
              <a:rPr kumimoji="1" lang="en-US" altLang="ja-JP" sz="1400" b="1" dirty="0">
                <a:latin typeface="AR P丸ゴシック体M" panose="020B0600010101010101" pitchFamily="50" charset="-128"/>
                <a:ea typeface="AR P丸ゴシック体M" panose="020B0600010101010101" pitchFamily="50" charset="-128"/>
              </a:rPr>
              <a:t>6</a:t>
            </a:r>
            <a:r>
              <a:rPr kumimoji="1" lang="ja-JP" altLang="en-US" sz="1400" b="1" dirty="0">
                <a:latin typeface="AR P丸ゴシック体M" panose="020B0600010101010101" pitchFamily="50" charset="-128"/>
                <a:ea typeface="AR P丸ゴシック体M" panose="020B0600010101010101" pitchFamily="50" charset="-128"/>
              </a:rPr>
              <a:t>年度活動（案）</a:t>
            </a:r>
            <a:endParaRPr kumimoji="1" lang="en-US" altLang="ja-JP" sz="1400" b="1" dirty="0">
              <a:latin typeface="AR P丸ゴシック体M" panose="020B0600010101010101" pitchFamily="50" charset="-128"/>
              <a:ea typeface="AR P丸ゴシック体M" panose="020B0600010101010101" pitchFamily="50" charset="-128"/>
            </a:endParaRPr>
          </a:p>
          <a:p>
            <a:r>
              <a:rPr kumimoji="1" lang="ja-JP" altLang="en-US" sz="1400" dirty="0"/>
              <a:t>①川口学級リハビリ教室</a:t>
            </a:r>
            <a:endParaRPr kumimoji="1" lang="en-US" altLang="ja-JP" sz="1400" dirty="0"/>
          </a:p>
          <a:p>
            <a:r>
              <a:rPr kumimoji="1" lang="ja-JP" altLang="en-US" sz="1400" dirty="0"/>
              <a:t>②澁屋先生の言語リハビリ教室</a:t>
            </a:r>
            <a:endParaRPr kumimoji="1" lang="en-US" altLang="ja-JP" sz="1400" dirty="0"/>
          </a:p>
          <a:p>
            <a:r>
              <a:rPr kumimoji="1" lang="ja-JP" altLang="en-US" sz="1400" dirty="0"/>
              <a:t>③ちぎり絵作品制作（講師調整）</a:t>
            </a:r>
            <a:endParaRPr kumimoji="1" lang="en-US" altLang="ja-JP" sz="1400" dirty="0"/>
          </a:p>
          <a:p>
            <a:r>
              <a:rPr kumimoji="1" lang="ja-JP" altLang="en-US" sz="1400" dirty="0"/>
              <a:t>④患者・家族交流会</a:t>
            </a:r>
            <a:endParaRPr kumimoji="1" lang="en-US" altLang="ja-JP" sz="1400" dirty="0"/>
          </a:p>
          <a:p>
            <a:r>
              <a:rPr kumimoji="1" lang="en-US" altLang="ja-JP" sz="1400" dirty="0"/>
              <a:t>※</a:t>
            </a:r>
            <a:r>
              <a:rPr kumimoji="1" lang="ja-JP" altLang="en-US" sz="1400" dirty="0"/>
              <a:t>各地域との日程摺り合わせと講師との調整をする。</a:t>
            </a:r>
            <a:endParaRPr kumimoji="1" lang="en-US" altLang="ja-JP" sz="1400" dirty="0"/>
          </a:p>
        </p:txBody>
      </p:sp>
      <p:sp>
        <p:nvSpPr>
          <p:cNvPr id="4" name="テキスト ボックス 3">
            <a:extLst>
              <a:ext uri="{FF2B5EF4-FFF2-40B4-BE49-F238E27FC236}">
                <a16:creationId xmlns:a16="http://schemas.microsoft.com/office/drawing/2014/main" id="{B4030925-6FE6-472B-0272-9A1C9291B63D}"/>
              </a:ext>
            </a:extLst>
          </p:cNvPr>
          <p:cNvSpPr txBox="1"/>
          <p:nvPr/>
        </p:nvSpPr>
        <p:spPr>
          <a:xfrm>
            <a:off x="3922521" y="282012"/>
            <a:ext cx="3392681" cy="3108543"/>
          </a:xfrm>
          <a:prstGeom prst="rect">
            <a:avLst/>
          </a:prstGeom>
          <a:noFill/>
        </p:spPr>
        <p:txBody>
          <a:bodyPr wrap="square" rtlCol="0">
            <a:spAutoFit/>
          </a:bodyPr>
          <a:lstStyle/>
          <a:p>
            <a:r>
              <a:rPr kumimoji="1" lang="ja-JP" altLang="en-US" sz="1400" dirty="0"/>
              <a:t>久保さんは、Ｎ施設の中にデイサービスがあり、火曜日～土曜日まで利用している。東日本大震災の復興支援で長距離トラックで物資を運んでいた。病院に行くきっかけはタンクローリーの上に上がって作業するとき、ふらついて、四つん這いにならないと出来なくなり、診察を受けて、この病気がわかり、事故を考え、大型トラックの運転を止めた。大栁事務長から、久保さんと同年代の方を紹介しますから、ラインでの交流をすすめる。</a:t>
            </a:r>
            <a:endParaRPr kumimoji="1" lang="en-US" altLang="ja-JP" sz="1400" dirty="0"/>
          </a:p>
          <a:p>
            <a:r>
              <a:rPr kumimoji="1" lang="ja-JP" altLang="en-US" sz="1400" dirty="0"/>
              <a:t>　沼田代表からの強い要望で、以前やった「ちぎり絵」をまたやりたい。</a:t>
            </a:r>
            <a:r>
              <a:rPr kumimoji="1" lang="en-US" altLang="ja-JP" sz="1400" dirty="0"/>
              <a:t>1</a:t>
            </a:r>
            <a:r>
              <a:rPr kumimoji="1" lang="ja-JP" altLang="en-US" sz="1400" dirty="0"/>
              <a:t>回ではやりきれないので</a:t>
            </a:r>
            <a:r>
              <a:rPr kumimoji="1" lang="en-US" altLang="ja-JP" sz="1400" dirty="0"/>
              <a:t>2</a:t>
            </a:r>
            <a:r>
              <a:rPr kumimoji="1" lang="ja-JP" altLang="en-US" sz="1400" dirty="0"/>
              <a:t>回の要望を入れる。</a:t>
            </a:r>
          </a:p>
        </p:txBody>
      </p:sp>
      <p:sp>
        <p:nvSpPr>
          <p:cNvPr id="5" name="四角形: 角を丸くする 4">
            <a:extLst>
              <a:ext uri="{FF2B5EF4-FFF2-40B4-BE49-F238E27FC236}">
                <a16:creationId xmlns:a16="http://schemas.microsoft.com/office/drawing/2014/main" id="{599581A5-6671-38CC-181D-920D81DD4ADF}"/>
              </a:ext>
            </a:extLst>
          </p:cNvPr>
          <p:cNvSpPr/>
          <p:nvPr/>
        </p:nvSpPr>
        <p:spPr>
          <a:xfrm>
            <a:off x="3298676" y="5312131"/>
            <a:ext cx="3392681" cy="374400"/>
          </a:xfrm>
          <a:prstGeom prst="roundRect">
            <a:avLst/>
          </a:prstGeom>
          <a:solidFill>
            <a:srgbClr val="FF99CC"/>
          </a:solidFill>
          <a:ln w="19050">
            <a:solidFill>
              <a:srgbClr val="ED13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ysClr val="windowText" lastClr="000000"/>
                </a:solidFill>
                <a:latin typeface="AR Pマーカー体E" panose="020B0600010101010101" pitchFamily="50" charset="-128"/>
                <a:ea typeface="AR Pマーカー体E" panose="020B0600010101010101" pitchFamily="50" charset="-128"/>
              </a:rPr>
              <a:t>八戸地域　</a:t>
            </a:r>
            <a:r>
              <a:rPr kumimoji="1" lang="ja-JP" altLang="en-US" sz="1600" dirty="0">
                <a:solidFill>
                  <a:sysClr val="windowText" lastClr="000000"/>
                </a:solidFill>
                <a:latin typeface="AR Pマーカー体E" panose="020B0600010101010101" pitchFamily="50" charset="-128"/>
                <a:ea typeface="AR Pマーカー体E" panose="020B0600010101010101" pitchFamily="50" charset="-128"/>
              </a:rPr>
              <a:t>フットケアとハンドマッサージ</a:t>
            </a:r>
          </a:p>
        </p:txBody>
      </p:sp>
      <p:sp>
        <p:nvSpPr>
          <p:cNvPr id="6" name="テキスト ボックス 5">
            <a:extLst>
              <a:ext uri="{FF2B5EF4-FFF2-40B4-BE49-F238E27FC236}">
                <a16:creationId xmlns:a16="http://schemas.microsoft.com/office/drawing/2014/main" id="{C0419C90-83C3-66D6-0BBF-B61B063771A6}"/>
              </a:ext>
            </a:extLst>
          </p:cNvPr>
          <p:cNvSpPr txBox="1"/>
          <p:nvPr/>
        </p:nvSpPr>
        <p:spPr>
          <a:xfrm>
            <a:off x="3298676" y="5060595"/>
            <a:ext cx="3392681" cy="276999"/>
          </a:xfrm>
          <a:prstGeom prst="rect">
            <a:avLst/>
          </a:prstGeom>
          <a:noFill/>
        </p:spPr>
        <p:txBody>
          <a:bodyPr wrap="square" rtlCol="0">
            <a:spAutoFit/>
          </a:bodyPr>
          <a:lstStyle/>
          <a:p>
            <a:r>
              <a:rPr kumimoji="1" lang="ja-JP" altLang="en-US" sz="1200" b="1" dirty="0"/>
              <a:t>令和</a:t>
            </a:r>
            <a:r>
              <a:rPr kumimoji="1" lang="en-US" altLang="ja-JP" sz="1200" b="1" dirty="0"/>
              <a:t>5</a:t>
            </a:r>
            <a:r>
              <a:rPr kumimoji="1" lang="ja-JP" altLang="en-US" sz="1200" b="1" dirty="0"/>
              <a:t>年</a:t>
            </a:r>
            <a:r>
              <a:rPr kumimoji="1" lang="en-US" altLang="ja-JP" sz="1200" b="1" dirty="0"/>
              <a:t>11</a:t>
            </a:r>
            <a:r>
              <a:rPr kumimoji="1" lang="ja-JP" altLang="en-US" sz="1200" b="1" dirty="0"/>
              <a:t>月</a:t>
            </a:r>
            <a:r>
              <a:rPr kumimoji="1" lang="en-US" altLang="ja-JP" sz="1200" b="1" dirty="0"/>
              <a:t>19</a:t>
            </a:r>
            <a:r>
              <a:rPr kumimoji="1" lang="ja-JP" altLang="en-US" sz="1200" b="1" dirty="0"/>
              <a:t>日（日）　八戸市福祉公民館</a:t>
            </a:r>
          </a:p>
        </p:txBody>
      </p:sp>
      <p:pic>
        <p:nvPicPr>
          <p:cNvPr id="8" name="図 7" descr="草の上に立っている時計台&#10;&#10;低い精度で自動的に生成された説明">
            <a:extLst>
              <a:ext uri="{FF2B5EF4-FFF2-40B4-BE49-F238E27FC236}">
                <a16:creationId xmlns:a16="http://schemas.microsoft.com/office/drawing/2014/main" id="{76C2B4D2-AC1E-7A2E-6170-605D69026BB8}"/>
              </a:ext>
            </a:extLst>
          </p:cNvPr>
          <p:cNvPicPr>
            <a:picLocks noChangeAspect="1"/>
          </p:cNvPicPr>
          <p:nvPr/>
        </p:nvPicPr>
        <p:blipFill>
          <a:blip r:embed="rId3"/>
          <a:stretch>
            <a:fillRect/>
          </a:stretch>
        </p:blipFill>
        <p:spPr>
          <a:xfrm>
            <a:off x="286267" y="5139651"/>
            <a:ext cx="2579609" cy="1934707"/>
          </a:xfrm>
          <a:prstGeom prst="rect">
            <a:avLst/>
          </a:prstGeom>
        </p:spPr>
      </p:pic>
      <p:pic>
        <p:nvPicPr>
          <p:cNvPr id="16" name="図 15" descr="キッチンで作業をしている人たち&#10;&#10;低い精度で自動的に生成された説明">
            <a:extLst>
              <a:ext uri="{FF2B5EF4-FFF2-40B4-BE49-F238E27FC236}">
                <a16:creationId xmlns:a16="http://schemas.microsoft.com/office/drawing/2014/main" id="{4C690802-529F-7E2A-75A0-1160D884FDFE}"/>
              </a:ext>
            </a:extLst>
          </p:cNvPr>
          <p:cNvPicPr>
            <a:picLocks noChangeAspect="1"/>
          </p:cNvPicPr>
          <p:nvPr/>
        </p:nvPicPr>
        <p:blipFill>
          <a:blip r:embed="rId4"/>
          <a:stretch>
            <a:fillRect/>
          </a:stretch>
        </p:blipFill>
        <p:spPr>
          <a:xfrm>
            <a:off x="5959016" y="5714168"/>
            <a:ext cx="1200906" cy="900680"/>
          </a:xfrm>
          <a:prstGeom prst="rect">
            <a:avLst/>
          </a:prstGeom>
        </p:spPr>
      </p:pic>
      <p:pic>
        <p:nvPicPr>
          <p:cNvPr id="18" name="図 17" descr="人, 屋内, 座る, 子供 が含まれている画像&#10;&#10;自動的に生成された説明">
            <a:extLst>
              <a:ext uri="{FF2B5EF4-FFF2-40B4-BE49-F238E27FC236}">
                <a16:creationId xmlns:a16="http://schemas.microsoft.com/office/drawing/2014/main" id="{E1FD22C9-3AAD-7073-4BB8-6CCC35B0AC33}"/>
              </a:ext>
            </a:extLst>
          </p:cNvPr>
          <p:cNvPicPr>
            <a:picLocks noChangeAspect="1"/>
          </p:cNvPicPr>
          <p:nvPr/>
        </p:nvPicPr>
        <p:blipFill>
          <a:blip r:embed="rId5"/>
          <a:stretch>
            <a:fillRect/>
          </a:stretch>
        </p:blipFill>
        <p:spPr>
          <a:xfrm>
            <a:off x="284012" y="8488638"/>
            <a:ext cx="1331720" cy="998790"/>
          </a:xfrm>
          <a:prstGeom prst="rect">
            <a:avLst/>
          </a:prstGeom>
        </p:spPr>
      </p:pic>
      <p:pic>
        <p:nvPicPr>
          <p:cNvPr id="20" name="図 19" descr="屋内, 人, テーブル, 座る が含まれている画像&#10;&#10;自動的に生成された説明">
            <a:extLst>
              <a:ext uri="{FF2B5EF4-FFF2-40B4-BE49-F238E27FC236}">
                <a16:creationId xmlns:a16="http://schemas.microsoft.com/office/drawing/2014/main" id="{8EA8AEC8-7C16-B2C6-65B9-6D427F63A204}"/>
              </a:ext>
            </a:extLst>
          </p:cNvPr>
          <p:cNvPicPr>
            <a:picLocks noChangeAspect="1"/>
          </p:cNvPicPr>
          <p:nvPr/>
        </p:nvPicPr>
        <p:blipFill rotWithShape="1">
          <a:blip r:embed="rId6"/>
          <a:srcRect b="15362"/>
          <a:stretch/>
        </p:blipFill>
        <p:spPr>
          <a:xfrm>
            <a:off x="1476444" y="9485114"/>
            <a:ext cx="1410108" cy="883787"/>
          </a:xfrm>
          <a:prstGeom prst="rect">
            <a:avLst/>
          </a:prstGeom>
        </p:spPr>
      </p:pic>
      <p:pic>
        <p:nvPicPr>
          <p:cNvPr id="22" name="図 21" descr="人, 屋内, 子供, テーブル が含まれている画像&#10;&#10;自動的に生成された説明">
            <a:extLst>
              <a:ext uri="{FF2B5EF4-FFF2-40B4-BE49-F238E27FC236}">
                <a16:creationId xmlns:a16="http://schemas.microsoft.com/office/drawing/2014/main" id="{3F90B427-EB13-BD05-A004-C9267FB26667}"/>
              </a:ext>
            </a:extLst>
          </p:cNvPr>
          <p:cNvPicPr>
            <a:picLocks noChangeAspect="1"/>
          </p:cNvPicPr>
          <p:nvPr/>
        </p:nvPicPr>
        <p:blipFill>
          <a:blip r:embed="rId7"/>
          <a:stretch>
            <a:fillRect/>
          </a:stretch>
        </p:blipFill>
        <p:spPr>
          <a:xfrm>
            <a:off x="295951" y="9477775"/>
            <a:ext cx="1182487" cy="886865"/>
          </a:xfrm>
          <a:prstGeom prst="rect">
            <a:avLst/>
          </a:prstGeom>
        </p:spPr>
      </p:pic>
      <p:pic>
        <p:nvPicPr>
          <p:cNvPr id="24" name="図 23" descr="人, 屋内, 子供, テーブル が含まれている画像&#10;&#10;自動的に生成された説明">
            <a:extLst>
              <a:ext uri="{FF2B5EF4-FFF2-40B4-BE49-F238E27FC236}">
                <a16:creationId xmlns:a16="http://schemas.microsoft.com/office/drawing/2014/main" id="{082FE6F3-F1AC-09F3-6F93-846D1F217D82}"/>
              </a:ext>
            </a:extLst>
          </p:cNvPr>
          <p:cNvPicPr>
            <a:picLocks noChangeAspect="1"/>
          </p:cNvPicPr>
          <p:nvPr/>
        </p:nvPicPr>
        <p:blipFill rotWithShape="1">
          <a:blip r:embed="rId8"/>
          <a:srcRect l="7115"/>
          <a:stretch/>
        </p:blipFill>
        <p:spPr>
          <a:xfrm>
            <a:off x="1615732" y="8475690"/>
            <a:ext cx="1250144" cy="1009424"/>
          </a:xfrm>
          <a:prstGeom prst="rect">
            <a:avLst/>
          </a:prstGeom>
        </p:spPr>
      </p:pic>
      <p:pic>
        <p:nvPicPr>
          <p:cNvPr id="26" name="図 25" descr="キッチンで作業をしている人たち&#10;&#10;中程度の精度で自動的に生成された説明">
            <a:extLst>
              <a:ext uri="{FF2B5EF4-FFF2-40B4-BE49-F238E27FC236}">
                <a16:creationId xmlns:a16="http://schemas.microsoft.com/office/drawing/2014/main" id="{12AF21C1-E7BA-25D1-0EE9-BACA7B9FB429}"/>
              </a:ext>
            </a:extLst>
          </p:cNvPr>
          <p:cNvPicPr>
            <a:picLocks noChangeAspect="1"/>
          </p:cNvPicPr>
          <p:nvPr/>
        </p:nvPicPr>
        <p:blipFill rotWithShape="1">
          <a:blip r:embed="rId9"/>
          <a:srcRect l="11534"/>
          <a:stretch/>
        </p:blipFill>
        <p:spPr>
          <a:xfrm>
            <a:off x="2878469" y="9468221"/>
            <a:ext cx="1062398" cy="900680"/>
          </a:xfrm>
          <a:prstGeom prst="rect">
            <a:avLst/>
          </a:prstGeom>
        </p:spPr>
      </p:pic>
      <p:pic>
        <p:nvPicPr>
          <p:cNvPr id="28" name="図 27" descr="テーブル, 部屋, 会議室, コンピュータ が含まれている画像&#10;&#10;自動的に生成された説明">
            <a:extLst>
              <a:ext uri="{FF2B5EF4-FFF2-40B4-BE49-F238E27FC236}">
                <a16:creationId xmlns:a16="http://schemas.microsoft.com/office/drawing/2014/main" id="{51A9E588-960F-396A-7E79-86A1B5703976}"/>
              </a:ext>
            </a:extLst>
          </p:cNvPr>
          <p:cNvPicPr>
            <a:picLocks noChangeAspect="1"/>
          </p:cNvPicPr>
          <p:nvPr/>
        </p:nvPicPr>
        <p:blipFill>
          <a:blip r:embed="rId10"/>
          <a:stretch>
            <a:fillRect/>
          </a:stretch>
        </p:blipFill>
        <p:spPr>
          <a:xfrm>
            <a:off x="3917362" y="9468221"/>
            <a:ext cx="1200906" cy="900680"/>
          </a:xfrm>
          <a:prstGeom prst="rect">
            <a:avLst/>
          </a:prstGeom>
        </p:spPr>
      </p:pic>
      <p:pic>
        <p:nvPicPr>
          <p:cNvPr id="38" name="図 37" descr="テーブル, 屋内, コンピュータ, ノートパソコン が含まれている画像&#10;&#10;自動的に生成された説明">
            <a:extLst>
              <a:ext uri="{FF2B5EF4-FFF2-40B4-BE49-F238E27FC236}">
                <a16:creationId xmlns:a16="http://schemas.microsoft.com/office/drawing/2014/main" id="{CBB68E6A-6A9E-870C-5358-1CF2AAB8F940}"/>
              </a:ext>
            </a:extLst>
          </p:cNvPr>
          <p:cNvPicPr>
            <a:picLocks noChangeAspect="1"/>
          </p:cNvPicPr>
          <p:nvPr/>
        </p:nvPicPr>
        <p:blipFill rotWithShape="1">
          <a:blip r:embed="rId11"/>
          <a:srcRect l="9013" b="760"/>
          <a:stretch/>
        </p:blipFill>
        <p:spPr>
          <a:xfrm>
            <a:off x="5071319" y="9454250"/>
            <a:ext cx="1118111" cy="914652"/>
          </a:xfrm>
          <a:prstGeom prst="rect">
            <a:avLst/>
          </a:prstGeom>
        </p:spPr>
      </p:pic>
      <p:pic>
        <p:nvPicPr>
          <p:cNvPr id="40" name="図 39" descr="人, テーブル, 女性, 座る が含まれている画像&#10;&#10;自動的に生成された説明">
            <a:extLst>
              <a:ext uri="{FF2B5EF4-FFF2-40B4-BE49-F238E27FC236}">
                <a16:creationId xmlns:a16="http://schemas.microsoft.com/office/drawing/2014/main" id="{6361D8BF-838D-EC29-1CA4-941808623899}"/>
              </a:ext>
            </a:extLst>
          </p:cNvPr>
          <p:cNvPicPr>
            <a:picLocks noChangeAspect="1"/>
          </p:cNvPicPr>
          <p:nvPr/>
        </p:nvPicPr>
        <p:blipFill rotWithShape="1">
          <a:blip r:embed="rId12"/>
          <a:srcRect l="8114" b="1387"/>
          <a:stretch/>
        </p:blipFill>
        <p:spPr>
          <a:xfrm>
            <a:off x="6119495" y="9448307"/>
            <a:ext cx="1143724" cy="920594"/>
          </a:xfrm>
          <a:prstGeom prst="rect">
            <a:avLst/>
          </a:prstGeom>
        </p:spPr>
      </p:pic>
      <p:sp>
        <p:nvSpPr>
          <p:cNvPr id="41" name="テキスト ボックス 40">
            <a:extLst>
              <a:ext uri="{FF2B5EF4-FFF2-40B4-BE49-F238E27FC236}">
                <a16:creationId xmlns:a16="http://schemas.microsoft.com/office/drawing/2014/main" id="{C0F6EF36-487C-CC48-6C31-EBA9ED31E53D}"/>
              </a:ext>
            </a:extLst>
          </p:cNvPr>
          <p:cNvSpPr txBox="1"/>
          <p:nvPr/>
        </p:nvSpPr>
        <p:spPr>
          <a:xfrm>
            <a:off x="2868131" y="5761575"/>
            <a:ext cx="4589877" cy="3970318"/>
          </a:xfrm>
          <a:prstGeom prst="rect">
            <a:avLst/>
          </a:prstGeom>
          <a:noFill/>
        </p:spPr>
        <p:txBody>
          <a:bodyPr wrap="square" rtlCol="0">
            <a:spAutoFit/>
          </a:bodyPr>
          <a:lstStyle/>
          <a:p>
            <a:r>
              <a:rPr kumimoji="1" lang="ja-JP" altLang="en-US" sz="1400" dirty="0"/>
              <a:t>　年度最後の八戸地域交流会を開催</a:t>
            </a:r>
            <a:endParaRPr kumimoji="1" lang="en-US" altLang="ja-JP" sz="1400" dirty="0"/>
          </a:p>
          <a:p>
            <a:r>
              <a:rPr kumimoji="1" lang="ja-JP" altLang="en-US" sz="1400" dirty="0"/>
              <a:t>交流会と併せて、難病相談支援セン</a:t>
            </a:r>
            <a:endParaRPr kumimoji="1" lang="en-US" altLang="ja-JP" sz="1400" dirty="0"/>
          </a:p>
          <a:p>
            <a:r>
              <a:rPr kumimoji="1" lang="ja-JP" altLang="en-US" sz="1400" dirty="0"/>
              <a:t>ターのピアサロン「フットケアとハ</a:t>
            </a:r>
            <a:endParaRPr kumimoji="1" lang="en-US" altLang="ja-JP" sz="1400" dirty="0"/>
          </a:p>
          <a:p>
            <a:r>
              <a:rPr kumimoji="1" lang="ja-JP" altLang="en-US" sz="1400" dirty="0"/>
              <a:t>ンドマッサージ」も行ないました。</a:t>
            </a:r>
            <a:endParaRPr kumimoji="1" lang="en-US" altLang="ja-JP" sz="1400" dirty="0"/>
          </a:p>
          <a:p>
            <a:r>
              <a:rPr kumimoji="1" lang="ja-JP" altLang="en-US" sz="1400" dirty="0"/>
              <a:t>　山下代表は挨拶で、ようやく涼しくなって過ごしやすくなった、週末を乗り越えて生活している。外出では、ほとんど車椅子になってきた。虻川代表は、弘前から移動して、八戸の方がお天気が良くていいなと思いました。私も歩くのがだめになってきた。日課の散歩も、雪の冬場は出来ない。今日は、始めに塩崎先生からアロマクリームでのセルフハンドマッサージについて、</a:t>
            </a:r>
            <a:r>
              <a:rPr kumimoji="1" lang="en-US" altLang="ja-JP" sz="1400" dirty="0"/>
              <a:t>30</a:t>
            </a:r>
            <a:r>
              <a:rPr kumimoji="1" lang="ja-JP" altLang="en-US" sz="1400" dirty="0"/>
              <a:t>分お話しをして頂き、その後に、フットケア組と分かれて、交互に体験を行ないます。フットケアの佐藤先生と一戸先生からは、皆さまの爪のケアさせて頂きますと挨拶されました。塩崎先生は、私は青森市の浪岡というのはところから来ました。手足の疲れとかをとるリンパのツボなどを研究している。</a:t>
            </a:r>
            <a:endParaRPr kumimoji="1" lang="en-US" altLang="ja-JP" sz="1400" dirty="0"/>
          </a:p>
          <a:p>
            <a:endParaRPr kumimoji="1" lang="ja-JP" altLang="en-US" sz="1400" dirty="0"/>
          </a:p>
        </p:txBody>
      </p:sp>
      <p:sp>
        <p:nvSpPr>
          <p:cNvPr id="7" name="テキスト ボックス 6">
            <a:extLst>
              <a:ext uri="{FF2B5EF4-FFF2-40B4-BE49-F238E27FC236}">
                <a16:creationId xmlns:a16="http://schemas.microsoft.com/office/drawing/2014/main" id="{95697C5F-E04B-38D7-9DFF-E85D62691A76}"/>
              </a:ext>
            </a:extLst>
          </p:cNvPr>
          <p:cNvSpPr txBox="1"/>
          <p:nvPr/>
        </p:nvSpPr>
        <p:spPr>
          <a:xfrm>
            <a:off x="3891199" y="10285765"/>
            <a:ext cx="351692" cy="338554"/>
          </a:xfrm>
          <a:prstGeom prst="rect">
            <a:avLst/>
          </a:prstGeom>
          <a:noFill/>
        </p:spPr>
        <p:txBody>
          <a:bodyPr wrap="square" rtlCol="0">
            <a:spAutoFit/>
          </a:bodyPr>
          <a:lstStyle/>
          <a:p>
            <a:r>
              <a:rPr kumimoji="1" lang="ja-JP" altLang="en-US" sz="1600" b="1" dirty="0"/>
              <a:t>９</a:t>
            </a:r>
          </a:p>
        </p:txBody>
      </p:sp>
      <p:sp>
        <p:nvSpPr>
          <p:cNvPr id="9" name="正方形/長方形 8">
            <a:extLst>
              <a:ext uri="{FF2B5EF4-FFF2-40B4-BE49-F238E27FC236}">
                <a16:creationId xmlns:a16="http://schemas.microsoft.com/office/drawing/2014/main" id="{2C2760A7-1EE0-46A0-CB64-EF781A992F58}"/>
              </a:ext>
            </a:extLst>
          </p:cNvPr>
          <p:cNvSpPr/>
          <p:nvPr/>
        </p:nvSpPr>
        <p:spPr>
          <a:xfrm>
            <a:off x="1400784" y="5172076"/>
            <a:ext cx="924128" cy="256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自由の女神</a:t>
            </a:r>
          </a:p>
        </p:txBody>
      </p:sp>
      <p:sp>
        <p:nvSpPr>
          <p:cNvPr id="10" name="正方形/長方形 9">
            <a:extLst>
              <a:ext uri="{FF2B5EF4-FFF2-40B4-BE49-F238E27FC236}">
                <a16:creationId xmlns:a16="http://schemas.microsoft.com/office/drawing/2014/main" id="{5162F5B0-6930-5EAD-B39A-4BA59F35EDD8}"/>
              </a:ext>
            </a:extLst>
          </p:cNvPr>
          <p:cNvSpPr/>
          <p:nvPr/>
        </p:nvSpPr>
        <p:spPr>
          <a:xfrm>
            <a:off x="396243" y="6795186"/>
            <a:ext cx="2359656" cy="2872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おいらせ町　いちょう公園</a:t>
            </a:r>
          </a:p>
        </p:txBody>
      </p:sp>
      <p:sp>
        <p:nvSpPr>
          <p:cNvPr id="11" name="正方形/長方形 10">
            <a:extLst>
              <a:ext uri="{FF2B5EF4-FFF2-40B4-BE49-F238E27FC236}">
                <a16:creationId xmlns:a16="http://schemas.microsoft.com/office/drawing/2014/main" id="{3DD0E254-416F-9D32-75E5-C4A51389F106}"/>
              </a:ext>
            </a:extLst>
          </p:cNvPr>
          <p:cNvSpPr/>
          <p:nvPr/>
        </p:nvSpPr>
        <p:spPr>
          <a:xfrm>
            <a:off x="6456838" y="5694697"/>
            <a:ext cx="767202" cy="21120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 P丸ゴシック体M" panose="020B0600010101010101" pitchFamily="50" charset="-128"/>
                <a:ea typeface="AR P丸ゴシック体M" panose="020B0600010101010101" pitchFamily="50" charset="-128"/>
              </a:rPr>
              <a:t>塩崎先生</a:t>
            </a:r>
          </a:p>
        </p:txBody>
      </p:sp>
      <p:sp>
        <p:nvSpPr>
          <p:cNvPr id="13" name="テキスト ボックス 12">
            <a:extLst>
              <a:ext uri="{FF2B5EF4-FFF2-40B4-BE49-F238E27FC236}">
                <a16:creationId xmlns:a16="http://schemas.microsoft.com/office/drawing/2014/main" id="{953DAF6B-319D-050D-F615-8AB9ED9DF8AD}"/>
              </a:ext>
            </a:extLst>
          </p:cNvPr>
          <p:cNvSpPr txBox="1"/>
          <p:nvPr/>
        </p:nvSpPr>
        <p:spPr>
          <a:xfrm>
            <a:off x="218992" y="8242417"/>
            <a:ext cx="2252953" cy="246221"/>
          </a:xfrm>
          <a:prstGeom prst="rect">
            <a:avLst/>
          </a:prstGeom>
          <a:noFill/>
        </p:spPr>
        <p:txBody>
          <a:bodyPr wrap="square" rtlCol="0">
            <a:spAutoFit/>
          </a:bodyPr>
          <a:lstStyle/>
          <a:p>
            <a:r>
              <a:rPr kumimoji="1" lang="ja-JP" altLang="en-US" sz="1000" b="1" dirty="0">
                <a:solidFill>
                  <a:schemeClr val="bg1"/>
                </a:solidFill>
                <a:latin typeface="AR Pゴシック体M" panose="020B0600010101010101" pitchFamily="50" charset="-128"/>
                <a:ea typeface="AR Pゴシック体M" panose="020B0600010101010101" pitchFamily="50" charset="-128"/>
              </a:rPr>
              <a:t>八戸地域　ピアサロン交流会会場</a:t>
            </a:r>
          </a:p>
        </p:txBody>
      </p:sp>
      <p:sp>
        <p:nvSpPr>
          <p:cNvPr id="14" name="正方形/長方形 13">
            <a:extLst>
              <a:ext uri="{FF2B5EF4-FFF2-40B4-BE49-F238E27FC236}">
                <a16:creationId xmlns:a16="http://schemas.microsoft.com/office/drawing/2014/main" id="{DE5BB010-7BF8-2F95-BE1F-F0465B20D27D}"/>
              </a:ext>
            </a:extLst>
          </p:cNvPr>
          <p:cNvSpPr/>
          <p:nvPr/>
        </p:nvSpPr>
        <p:spPr>
          <a:xfrm>
            <a:off x="2094507" y="8250493"/>
            <a:ext cx="838644" cy="1889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参加者 </a:t>
            </a:r>
            <a:r>
              <a:rPr kumimoji="1" lang="ja-JP" altLang="en-US" sz="1000" b="1" dirty="0">
                <a:latin typeface="AR Pゴシック体M" panose="020B0600010101010101" pitchFamily="50" charset="-128"/>
                <a:ea typeface="AR Pゴシック体M" panose="020B0600010101010101" pitchFamily="50" charset="-128"/>
              </a:rPr>
              <a:t>１７</a:t>
            </a:r>
            <a:r>
              <a:rPr kumimoji="1" lang="ja-JP" altLang="en-US" sz="900" b="1" dirty="0">
                <a:latin typeface="AR Pゴシック体M" panose="020B0600010101010101" pitchFamily="50" charset="-128"/>
                <a:ea typeface="AR Pゴシック体M" panose="020B0600010101010101" pitchFamily="50" charset="-128"/>
              </a:rPr>
              <a:t>名</a:t>
            </a:r>
          </a:p>
        </p:txBody>
      </p:sp>
      <p:sp>
        <p:nvSpPr>
          <p:cNvPr id="15" name="正方形/長方形 14">
            <a:extLst>
              <a:ext uri="{FF2B5EF4-FFF2-40B4-BE49-F238E27FC236}">
                <a16:creationId xmlns:a16="http://schemas.microsoft.com/office/drawing/2014/main" id="{AE1F0199-777E-48A5-7B58-96A6E492FECF}"/>
              </a:ext>
            </a:extLst>
          </p:cNvPr>
          <p:cNvSpPr/>
          <p:nvPr/>
        </p:nvSpPr>
        <p:spPr>
          <a:xfrm>
            <a:off x="2317420" y="8577179"/>
            <a:ext cx="689999" cy="1720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鈴木さん</a:t>
            </a:r>
          </a:p>
        </p:txBody>
      </p:sp>
      <p:sp>
        <p:nvSpPr>
          <p:cNvPr id="17" name="正方形/長方形 16">
            <a:extLst>
              <a:ext uri="{FF2B5EF4-FFF2-40B4-BE49-F238E27FC236}">
                <a16:creationId xmlns:a16="http://schemas.microsoft.com/office/drawing/2014/main" id="{81E5A80D-AB2F-4D90-8BE4-28665C49F864}"/>
              </a:ext>
            </a:extLst>
          </p:cNvPr>
          <p:cNvSpPr/>
          <p:nvPr/>
        </p:nvSpPr>
        <p:spPr>
          <a:xfrm>
            <a:off x="909843" y="9435846"/>
            <a:ext cx="699433" cy="1889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山下代表</a:t>
            </a:r>
          </a:p>
        </p:txBody>
      </p:sp>
      <p:sp>
        <p:nvSpPr>
          <p:cNvPr id="19" name="正方形/長方形 18">
            <a:extLst>
              <a:ext uri="{FF2B5EF4-FFF2-40B4-BE49-F238E27FC236}">
                <a16:creationId xmlns:a16="http://schemas.microsoft.com/office/drawing/2014/main" id="{ECAFE2DE-8BC0-27A2-BBDE-5ADB562B7C57}"/>
              </a:ext>
            </a:extLst>
          </p:cNvPr>
          <p:cNvSpPr/>
          <p:nvPr/>
        </p:nvSpPr>
        <p:spPr>
          <a:xfrm>
            <a:off x="5219940" y="10186216"/>
            <a:ext cx="668658" cy="1623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虻川会長</a:t>
            </a:r>
          </a:p>
        </p:txBody>
      </p:sp>
      <p:sp>
        <p:nvSpPr>
          <p:cNvPr id="21" name="正方形/長方形 20">
            <a:extLst>
              <a:ext uri="{FF2B5EF4-FFF2-40B4-BE49-F238E27FC236}">
                <a16:creationId xmlns:a16="http://schemas.microsoft.com/office/drawing/2014/main" id="{936E417D-DDB6-B3D1-9130-7E090D84A531}"/>
              </a:ext>
            </a:extLst>
          </p:cNvPr>
          <p:cNvSpPr/>
          <p:nvPr/>
        </p:nvSpPr>
        <p:spPr>
          <a:xfrm>
            <a:off x="5997717" y="9410264"/>
            <a:ext cx="641641" cy="1823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菅谷さん</a:t>
            </a:r>
          </a:p>
        </p:txBody>
      </p:sp>
      <p:sp>
        <p:nvSpPr>
          <p:cNvPr id="23" name="正方形/長方形 22">
            <a:extLst>
              <a:ext uri="{FF2B5EF4-FFF2-40B4-BE49-F238E27FC236}">
                <a16:creationId xmlns:a16="http://schemas.microsoft.com/office/drawing/2014/main" id="{4503B33C-F690-2BD3-21F7-E65F32B75C25}"/>
              </a:ext>
            </a:extLst>
          </p:cNvPr>
          <p:cNvSpPr/>
          <p:nvPr/>
        </p:nvSpPr>
        <p:spPr>
          <a:xfrm>
            <a:off x="6576338" y="9399445"/>
            <a:ext cx="811851" cy="1823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村井副代表</a:t>
            </a:r>
          </a:p>
        </p:txBody>
      </p:sp>
      <p:sp>
        <p:nvSpPr>
          <p:cNvPr id="25" name="正方形/長方形 24">
            <a:extLst>
              <a:ext uri="{FF2B5EF4-FFF2-40B4-BE49-F238E27FC236}">
                <a16:creationId xmlns:a16="http://schemas.microsoft.com/office/drawing/2014/main" id="{E91A4BFA-C36B-1E1C-8A04-36711E6A7DA7}"/>
              </a:ext>
            </a:extLst>
          </p:cNvPr>
          <p:cNvSpPr/>
          <p:nvPr/>
        </p:nvSpPr>
        <p:spPr>
          <a:xfrm>
            <a:off x="6157161" y="10170521"/>
            <a:ext cx="1116012" cy="2028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お互いの近況報告</a:t>
            </a:r>
          </a:p>
        </p:txBody>
      </p:sp>
      <p:sp>
        <p:nvSpPr>
          <p:cNvPr id="27" name="正方形/長方形 26">
            <a:extLst>
              <a:ext uri="{FF2B5EF4-FFF2-40B4-BE49-F238E27FC236}">
                <a16:creationId xmlns:a16="http://schemas.microsoft.com/office/drawing/2014/main" id="{B576967F-7C75-FA99-480B-6B60F5DFE8AC}"/>
              </a:ext>
            </a:extLst>
          </p:cNvPr>
          <p:cNvSpPr/>
          <p:nvPr/>
        </p:nvSpPr>
        <p:spPr>
          <a:xfrm>
            <a:off x="4069039" y="10187673"/>
            <a:ext cx="1004429" cy="1823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菅谷さんご主人</a:t>
            </a:r>
          </a:p>
        </p:txBody>
      </p:sp>
      <p:sp>
        <p:nvSpPr>
          <p:cNvPr id="29" name="正方形/長方形 28">
            <a:extLst>
              <a:ext uri="{FF2B5EF4-FFF2-40B4-BE49-F238E27FC236}">
                <a16:creationId xmlns:a16="http://schemas.microsoft.com/office/drawing/2014/main" id="{524775BA-1465-6038-11AF-96F354E5D569}"/>
              </a:ext>
            </a:extLst>
          </p:cNvPr>
          <p:cNvSpPr/>
          <p:nvPr/>
        </p:nvSpPr>
        <p:spPr>
          <a:xfrm>
            <a:off x="3168531" y="9475128"/>
            <a:ext cx="863540" cy="1583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latin typeface="AR Pゴシック体M" panose="020B0600010101010101" pitchFamily="50" charset="-128"/>
                <a:ea typeface="AR Pゴシック体M" panose="020B0600010101010101" pitchFamily="50" charset="-128"/>
              </a:rPr>
              <a:t>山下ご夫妻</a:t>
            </a:r>
          </a:p>
        </p:txBody>
      </p:sp>
      <p:sp>
        <p:nvSpPr>
          <p:cNvPr id="30" name="正方形/長方形 29">
            <a:extLst>
              <a:ext uri="{FF2B5EF4-FFF2-40B4-BE49-F238E27FC236}">
                <a16:creationId xmlns:a16="http://schemas.microsoft.com/office/drawing/2014/main" id="{6992FF76-015F-0796-17C3-B75D0C0CB796}"/>
              </a:ext>
            </a:extLst>
          </p:cNvPr>
          <p:cNvSpPr/>
          <p:nvPr/>
        </p:nvSpPr>
        <p:spPr>
          <a:xfrm>
            <a:off x="3007419" y="10186216"/>
            <a:ext cx="715154" cy="1895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塩崎先生</a:t>
            </a:r>
          </a:p>
        </p:txBody>
      </p:sp>
      <p:sp>
        <p:nvSpPr>
          <p:cNvPr id="31" name="正方形/長方形 30">
            <a:extLst>
              <a:ext uri="{FF2B5EF4-FFF2-40B4-BE49-F238E27FC236}">
                <a16:creationId xmlns:a16="http://schemas.microsoft.com/office/drawing/2014/main" id="{0C8144F8-955A-41A5-A6BF-D6FAFF54F130}"/>
              </a:ext>
            </a:extLst>
          </p:cNvPr>
          <p:cNvSpPr/>
          <p:nvPr/>
        </p:nvSpPr>
        <p:spPr>
          <a:xfrm>
            <a:off x="914400" y="9238336"/>
            <a:ext cx="766352" cy="2099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村井副代表</a:t>
            </a:r>
          </a:p>
        </p:txBody>
      </p:sp>
      <p:sp>
        <p:nvSpPr>
          <p:cNvPr id="32" name="テキスト ボックス 31">
            <a:extLst>
              <a:ext uri="{FF2B5EF4-FFF2-40B4-BE49-F238E27FC236}">
                <a16:creationId xmlns:a16="http://schemas.microsoft.com/office/drawing/2014/main" id="{8B721698-0EF1-AEAE-2608-FBB1718DD409}"/>
              </a:ext>
            </a:extLst>
          </p:cNvPr>
          <p:cNvSpPr txBox="1"/>
          <p:nvPr/>
        </p:nvSpPr>
        <p:spPr>
          <a:xfrm>
            <a:off x="1366929" y="8467976"/>
            <a:ext cx="323165" cy="733554"/>
          </a:xfrm>
          <a:prstGeom prst="rect">
            <a:avLst/>
          </a:prstGeom>
          <a:noFill/>
          <a:ln>
            <a:noFill/>
          </a:ln>
        </p:spPr>
        <p:txBody>
          <a:bodyPr vert="eaVert" wrap="square" rtlCol="0">
            <a:spAutoFit/>
          </a:bodyPr>
          <a:lstStyle/>
          <a:p>
            <a:r>
              <a:rPr kumimoji="1" lang="ja-JP" altLang="en-US" sz="900" b="1" dirty="0">
                <a:solidFill>
                  <a:schemeClr val="bg1"/>
                </a:solidFill>
                <a:latin typeface="AR Pゴシック体M" panose="020B0600010101010101" pitchFamily="50" charset="-128"/>
                <a:ea typeface="AR Pゴシック体M" panose="020B0600010101010101" pitchFamily="50" charset="-128"/>
              </a:rPr>
              <a:t>西村ご夫妻</a:t>
            </a:r>
          </a:p>
        </p:txBody>
      </p:sp>
      <p:sp>
        <p:nvSpPr>
          <p:cNvPr id="33" name="正方形/長方形 32">
            <a:extLst>
              <a:ext uri="{FF2B5EF4-FFF2-40B4-BE49-F238E27FC236}">
                <a16:creationId xmlns:a16="http://schemas.microsoft.com/office/drawing/2014/main" id="{EFBC6D36-B6F6-CDD2-5F99-25F4822CC5A2}"/>
              </a:ext>
            </a:extLst>
          </p:cNvPr>
          <p:cNvSpPr/>
          <p:nvPr/>
        </p:nvSpPr>
        <p:spPr>
          <a:xfrm>
            <a:off x="2059833" y="9313775"/>
            <a:ext cx="716964" cy="1719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一戸先生</a:t>
            </a:r>
          </a:p>
        </p:txBody>
      </p:sp>
      <p:sp>
        <p:nvSpPr>
          <p:cNvPr id="34" name="正方形/長方形 33">
            <a:extLst>
              <a:ext uri="{FF2B5EF4-FFF2-40B4-BE49-F238E27FC236}">
                <a16:creationId xmlns:a16="http://schemas.microsoft.com/office/drawing/2014/main" id="{0E197434-AB49-501D-0836-B1512077B4D9}"/>
              </a:ext>
            </a:extLst>
          </p:cNvPr>
          <p:cNvSpPr/>
          <p:nvPr/>
        </p:nvSpPr>
        <p:spPr>
          <a:xfrm>
            <a:off x="1366929" y="10080478"/>
            <a:ext cx="711750" cy="1983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佐藤先生</a:t>
            </a:r>
          </a:p>
        </p:txBody>
      </p:sp>
      <p:sp>
        <p:nvSpPr>
          <p:cNvPr id="35" name="正方形/長方形 34">
            <a:extLst>
              <a:ext uri="{FF2B5EF4-FFF2-40B4-BE49-F238E27FC236}">
                <a16:creationId xmlns:a16="http://schemas.microsoft.com/office/drawing/2014/main" id="{91283702-2E7A-650C-1517-8323107CD41F}"/>
              </a:ext>
            </a:extLst>
          </p:cNvPr>
          <p:cNvSpPr/>
          <p:nvPr/>
        </p:nvSpPr>
        <p:spPr>
          <a:xfrm>
            <a:off x="2292713" y="9996592"/>
            <a:ext cx="692348" cy="1895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菅谷さん</a:t>
            </a:r>
          </a:p>
        </p:txBody>
      </p:sp>
      <p:sp>
        <p:nvSpPr>
          <p:cNvPr id="36" name="正方形/長方形 35">
            <a:extLst>
              <a:ext uri="{FF2B5EF4-FFF2-40B4-BE49-F238E27FC236}">
                <a16:creationId xmlns:a16="http://schemas.microsoft.com/office/drawing/2014/main" id="{C121C871-0574-A1F2-4A22-D696D15BC664}"/>
              </a:ext>
            </a:extLst>
          </p:cNvPr>
          <p:cNvSpPr/>
          <p:nvPr/>
        </p:nvSpPr>
        <p:spPr>
          <a:xfrm>
            <a:off x="187776" y="10069266"/>
            <a:ext cx="672313" cy="1739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latin typeface="AR Pゴシック体M" panose="020B0600010101010101" pitchFamily="50" charset="-128"/>
                <a:ea typeface="AR Pゴシック体M" panose="020B0600010101010101" pitchFamily="50" charset="-128"/>
              </a:rPr>
              <a:t>吉田さん</a:t>
            </a:r>
          </a:p>
        </p:txBody>
      </p:sp>
      <p:sp>
        <p:nvSpPr>
          <p:cNvPr id="37" name="正方形/長方形 36">
            <a:extLst>
              <a:ext uri="{FF2B5EF4-FFF2-40B4-BE49-F238E27FC236}">
                <a16:creationId xmlns:a16="http://schemas.microsoft.com/office/drawing/2014/main" id="{EA5AD4E4-91A9-D4D0-FCC5-8FCEE8785B38}"/>
              </a:ext>
            </a:extLst>
          </p:cNvPr>
          <p:cNvSpPr/>
          <p:nvPr/>
        </p:nvSpPr>
        <p:spPr>
          <a:xfrm>
            <a:off x="1557655" y="8524890"/>
            <a:ext cx="685403" cy="1908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bg1">
                    <a:lumMod val="95000"/>
                  </a:schemeClr>
                </a:solidFill>
                <a:latin typeface="AR Pゴシック体M" panose="020B0600010101010101" pitchFamily="50" charset="-128"/>
                <a:ea typeface="AR Pゴシック体M" panose="020B0600010101010101" pitchFamily="50" charset="-128"/>
              </a:rPr>
              <a:t>下舘さん</a:t>
            </a:r>
          </a:p>
        </p:txBody>
      </p:sp>
    </p:spTree>
    <p:extLst>
      <p:ext uri="{BB962C8B-B14F-4D97-AF65-F5344CB8AC3E}">
        <p14:creationId xmlns:p14="http://schemas.microsoft.com/office/powerpoint/2010/main" val="8307881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11534</TotalTime>
  <Words>7697</Words>
  <Application>Microsoft Office PowerPoint</Application>
  <PresentationFormat>ユーザー設定</PresentationFormat>
  <Paragraphs>556</Paragraphs>
  <Slides>12</Slides>
  <Notes>2</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12</vt:i4>
      </vt:variant>
    </vt:vector>
  </HeadingPairs>
  <TitlesOfParts>
    <vt:vector size="30" baseType="lpstr">
      <vt:lpstr>AR Pゴシック体M</vt:lpstr>
      <vt:lpstr>AR Pマーカー体E</vt:lpstr>
      <vt:lpstr>AR P丸ゴシック体M</vt:lpstr>
      <vt:lpstr>AR P古印体B</vt:lpstr>
      <vt:lpstr>AR P新藝体H</vt:lpstr>
      <vt:lpstr>AR P悠々ゴシック体E</vt:lpstr>
      <vt:lpstr>AR P浪漫明朝体U</vt:lpstr>
      <vt:lpstr>AR P顏眞楷書体H</vt:lpstr>
      <vt:lpstr>ARマーカー体E</vt:lpstr>
      <vt:lpstr>AR丸ゴシック体M</vt:lpstr>
      <vt:lpstr>AR教科書体M</vt:lpstr>
      <vt:lpstr>AR悠々ゴシック体E</vt:lpstr>
      <vt:lpstr>HG丸ｺﾞｼｯｸM-PRO</vt:lpstr>
      <vt:lpstr>游ゴシック</vt:lpstr>
      <vt:lpstr>Arial</vt:lpstr>
      <vt:lpstr>Calibri</vt:lpstr>
      <vt:lpstr>Calibri Light</vt:lpstr>
      <vt:lpstr>Office テーマ</vt:lpstr>
      <vt:lpstr>青森ＳＣＤ・ＭＳＡ友の会 出逢い ミニ通信 第１８号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２０１７年　会報</dc:title>
  <dc:creator>大柳文行</dc:creator>
  <cp:lastModifiedBy>文行 大柳</cp:lastModifiedBy>
  <cp:revision>642</cp:revision>
  <cp:lastPrinted>2021-05-10T02:00:37Z</cp:lastPrinted>
  <dcterms:created xsi:type="dcterms:W3CDTF">2017-02-12T02:18:30Z</dcterms:created>
  <dcterms:modified xsi:type="dcterms:W3CDTF">2024-04-03T07:19:34Z</dcterms:modified>
</cp:coreProperties>
</file>